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56" r:id="rId5"/>
    <p:sldId id="288" r:id="rId6"/>
    <p:sldId id="257" r:id="rId7"/>
    <p:sldId id="289" r:id="rId8"/>
    <p:sldId id="286" r:id="rId9"/>
    <p:sldId id="290" r:id="rId10"/>
    <p:sldId id="287" r:id="rId11"/>
    <p:sldId id="299" r:id="rId12"/>
    <p:sldId id="300" r:id="rId13"/>
    <p:sldId id="301" r:id="rId14"/>
    <p:sldId id="302" r:id="rId15"/>
    <p:sldId id="291" r:id="rId16"/>
    <p:sldId id="303" r:id="rId17"/>
    <p:sldId id="305" r:id="rId18"/>
    <p:sldId id="294" r:id="rId19"/>
    <p:sldId id="304" r:id="rId20"/>
    <p:sldId id="306" r:id="rId21"/>
    <p:sldId id="293" r:id="rId22"/>
    <p:sldId id="307"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655" autoAdjust="0"/>
  </p:normalViewPr>
  <p:slideViewPr>
    <p:cSldViewPr snapToGrid="0">
      <p:cViewPr varScale="1">
        <p:scale>
          <a:sx n="59" d="100"/>
          <a:sy n="59" d="100"/>
        </p:scale>
        <p:origin x="964" y="60"/>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0F64A9-A5B3-4872-A72E-7AB39D5308F8}"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US"/>
        </a:p>
      </dgm:t>
    </dgm:pt>
    <dgm:pt modelId="{115E405D-906F-4EEA-9CC8-9B1CE8C7C21F}">
      <dgm:prSet/>
      <dgm:spPr/>
      <dgm:t>
        <a:bodyPr/>
        <a:lstStyle/>
        <a:p>
          <a:r>
            <a:rPr lang="en-US" b="1" dirty="0"/>
            <a:t>1. States with Most Churned Customers</a:t>
          </a:r>
          <a:endParaRPr lang="en-US" dirty="0"/>
        </a:p>
      </dgm:t>
    </dgm:pt>
    <dgm:pt modelId="{5A78E08B-BF82-4153-BDD2-BD12A1A4A037}" type="parTrans" cxnId="{3F33A763-C625-4344-8B57-5DE62E9B870D}">
      <dgm:prSet/>
      <dgm:spPr/>
      <dgm:t>
        <a:bodyPr/>
        <a:lstStyle/>
        <a:p>
          <a:endParaRPr lang="en-US"/>
        </a:p>
      </dgm:t>
    </dgm:pt>
    <dgm:pt modelId="{F0677EB3-6E48-430C-8186-8C5869E2ED6A}" type="sibTrans" cxnId="{3F33A763-C625-4344-8B57-5DE62E9B870D}">
      <dgm:prSet/>
      <dgm:spPr/>
      <dgm:t>
        <a:bodyPr/>
        <a:lstStyle/>
        <a:p>
          <a:endParaRPr lang="en-US"/>
        </a:p>
      </dgm:t>
    </dgm:pt>
    <dgm:pt modelId="{12A53827-A389-48DE-8520-F919B1A7B9A6}">
      <dgm:prSet/>
      <dgm:spPr/>
      <dgm:t>
        <a:bodyPr/>
        <a:lstStyle/>
        <a:p>
          <a:r>
            <a:rPr lang="en-US"/>
            <a:t>Focus your customer retention efforts in New Jersey, Texas, Maryland, Michigan, and New York. Consider offering special promotions or loyalty programs to customers in these states to increase retention.</a:t>
          </a:r>
        </a:p>
      </dgm:t>
    </dgm:pt>
    <dgm:pt modelId="{217B6E46-10B9-4C97-996C-5B48353CB28D}" type="parTrans" cxnId="{5E27EA38-F02F-457A-981B-3ED6B12FDD0D}">
      <dgm:prSet/>
      <dgm:spPr/>
      <dgm:t>
        <a:bodyPr/>
        <a:lstStyle/>
        <a:p>
          <a:endParaRPr lang="en-US"/>
        </a:p>
      </dgm:t>
    </dgm:pt>
    <dgm:pt modelId="{AED23EAC-441E-4FDB-AF30-BF69EEEFC475}" type="sibTrans" cxnId="{5E27EA38-F02F-457A-981B-3ED6B12FDD0D}">
      <dgm:prSet/>
      <dgm:spPr/>
      <dgm:t>
        <a:bodyPr/>
        <a:lstStyle/>
        <a:p>
          <a:endParaRPr lang="en-US"/>
        </a:p>
      </dgm:t>
    </dgm:pt>
    <dgm:pt modelId="{BCDAB36E-E98C-40D8-9046-5089420017A7}">
      <dgm:prSet/>
      <dgm:spPr/>
      <dgm:t>
        <a:bodyPr/>
        <a:lstStyle/>
        <a:p>
          <a:r>
            <a:rPr lang="en-US" b="1"/>
            <a:t>2. International Plan</a:t>
          </a:r>
          <a:endParaRPr lang="en-US"/>
        </a:p>
      </dgm:t>
    </dgm:pt>
    <dgm:pt modelId="{F64D4DD2-736D-4A43-9AFD-14816BC28655}" type="parTrans" cxnId="{37FFA175-4AD5-484E-8041-EC5BDE1AD4CA}">
      <dgm:prSet/>
      <dgm:spPr/>
      <dgm:t>
        <a:bodyPr/>
        <a:lstStyle/>
        <a:p>
          <a:endParaRPr lang="en-US"/>
        </a:p>
      </dgm:t>
    </dgm:pt>
    <dgm:pt modelId="{71CF50F8-6258-4AE5-BC89-6D53F6716D40}" type="sibTrans" cxnId="{37FFA175-4AD5-484E-8041-EC5BDE1AD4CA}">
      <dgm:prSet/>
      <dgm:spPr/>
      <dgm:t>
        <a:bodyPr/>
        <a:lstStyle/>
        <a:p>
          <a:endParaRPr lang="en-US"/>
        </a:p>
      </dgm:t>
    </dgm:pt>
    <dgm:pt modelId="{B264FB2F-2F24-4421-A45B-9D32ADD2D7FF}">
      <dgm:prSet/>
      <dgm:spPr/>
      <dgm:t>
        <a:bodyPr/>
        <a:lstStyle/>
        <a:p>
          <a:r>
            <a:rPr lang="en-US" b="1"/>
            <a:t>Improve International Plan:</a:t>
          </a:r>
          <a:r>
            <a:rPr lang="en-US"/>
            <a:t> Since customers with an international plan are more likely to churn, it's essential to enhance the value of this plan. Review the pricing, benefits, and customer feedback to make necessary improvements.</a:t>
          </a:r>
        </a:p>
      </dgm:t>
    </dgm:pt>
    <dgm:pt modelId="{AF6AF909-106D-43AC-88C7-41ECDC284CE1}" type="parTrans" cxnId="{8461A324-EF11-4A71-82E8-0F192C6E6466}">
      <dgm:prSet/>
      <dgm:spPr/>
      <dgm:t>
        <a:bodyPr/>
        <a:lstStyle/>
        <a:p>
          <a:endParaRPr lang="en-US"/>
        </a:p>
      </dgm:t>
    </dgm:pt>
    <dgm:pt modelId="{E0335184-8602-47E3-9599-7621CBF735F4}" type="sibTrans" cxnId="{8461A324-EF11-4A71-82E8-0F192C6E6466}">
      <dgm:prSet/>
      <dgm:spPr/>
      <dgm:t>
        <a:bodyPr/>
        <a:lstStyle/>
        <a:p>
          <a:endParaRPr lang="en-US"/>
        </a:p>
      </dgm:t>
    </dgm:pt>
    <dgm:pt modelId="{7E9BF352-415D-4343-B1F1-EB857664DFAC}">
      <dgm:prSet/>
      <dgm:spPr/>
      <dgm:t>
        <a:bodyPr/>
        <a:lstStyle/>
        <a:p>
          <a:r>
            <a:rPr lang="en-US" b="1"/>
            <a:t>Marketing Strategy:</a:t>
          </a:r>
          <a:r>
            <a:rPr lang="en-US"/>
            <a:t> Promote the international plan to customers who might genuinely benefit from it, but make sure the value proposition is clear to avoid dissatisfaction.</a:t>
          </a:r>
        </a:p>
      </dgm:t>
    </dgm:pt>
    <dgm:pt modelId="{3F27CDC8-ED18-4F64-ABA7-637C76D85EE7}" type="parTrans" cxnId="{4274E8E7-DF15-4DDA-AAE5-6D1380159AA1}">
      <dgm:prSet/>
      <dgm:spPr/>
      <dgm:t>
        <a:bodyPr/>
        <a:lstStyle/>
        <a:p>
          <a:endParaRPr lang="en-US"/>
        </a:p>
      </dgm:t>
    </dgm:pt>
    <dgm:pt modelId="{958DDDC9-34A3-421F-BB8C-EA1439F5C48F}" type="sibTrans" cxnId="{4274E8E7-DF15-4DDA-AAE5-6D1380159AA1}">
      <dgm:prSet/>
      <dgm:spPr/>
      <dgm:t>
        <a:bodyPr/>
        <a:lstStyle/>
        <a:p>
          <a:endParaRPr lang="en-US"/>
        </a:p>
      </dgm:t>
    </dgm:pt>
    <dgm:pt modelId="{9DECF495-8B2F-4C27-8B1E-BF253BC65DD4}">
      <dgm:prSet/>
      <dgm:spPr/>
      <dgm:t>
        <a:bodyPr/>
        <a:lstStyle/>
        <a:p>
          <a:r>
            <a:rPr lang="en-US" b="1"/>
            <a:t>3. Voice Mail Plan</a:t>
          </a:r>
          <a:endParaRPr lang="en-US"/>
        </a:p>
      </dgm:t>
    </dgm:pt>
    <dgm:pt modelId="{AC0CD395-B508-453B-813D-F616E604C1FD}" type="parTrans" cxnId="{D16F4893-C584-4121-BD53-8DF9BBEC5354}">
      <dgm:prSet/>
      <dgm:spPr/>
      <dgm:t>
        <a:bodyPr/>
        <a:lstStyle/>
        <a:p>
          <a:endParaRPr lang="en-US"/>
        </a:p>
      </dgm:t>
    </dgm:pt>
    <dgm:pt modelId="{DB0B1449-F9D4-4FB3-BAC1-05FDD6AD9219}" type="sibTrans" cxnId="{D16F4893-C584-4121-BD53-8DF9BBEC5354}">
      <dgm:prSet/>
      <dgm:spPr/>
      <dgm:t>
        <a:bodyPr/>
        <a:lstStyle/>
        <a:p>
          <a:endParaRPr lang="en-US"/>
        </a:p>
      </dgm:t>
    </dgm:pt>
    <dgm:pt modelId="{AE73B9A6-E293-4B72-8785-E15731AA76E4}">
      <dgm:prSet/>
      <dgm:spPr/>
      <dgm:t>
        <a:bodyPr/>
        <a:lstStyle/>
        <a:p>
          <a:r>
            <a:rPr lang="en-US" b="1"/>
            <a:t>Encourage Adoption:</a:t>
          </a:r>
          <a:r>
            <a:rPr lang="en-US"/>
            <a:t> Since customers with a voice mail plan are less likely to churn, encourage more customers to adopt this plan. Consider bundling it with other services or offering it at a discounted rate.</a:t>
          </a:r>
        </a:p>
      </dgm:t>
    </dgm:pt>
    <dgm:pt modelId="{09743E8F-5DC8-4EDA-A2D1-15260C0A8AEB}" type="parTrans" cxnId="{A732A02B-08EC-4D9C-869A-8037427201F2}">
      <dgm:prSet/>
      <dgm:spPr/>
      <dgm:t>
        <a:bodyPr/>
        <a:lstStyle/>
        <a:p>
          <a:endParaRPr lang="en-US"/>
        </a:p>
      </dgm:t>
    </dgm:pt>
    <dgm:pt modelId="{E9E6C9EB-68B1-4BE1-93D6-8679C3FDE560}" type="sibTrans" cxnId="{A732A02B-08EC-4D9C-869A-8037427201F2}">
      <dgm:prSet/>
      <dgm:spPr/>
      <dgm:t>
        <a:bodyPr/>
        <a:lstStyle/>
        <a:p>
          <a:endParaRPr lang="en-US"/>
        </a:p>
      </dgm:t>
    </dgm:pt>
    <dgm:pt modelId="{B43A151A-A933-445C-B7D6-F7C91FC92401}">
      <dgm:prSet/>
      <dgm:spPr/>
      <dgm:t>
        <a:bodyPr/>
        <a:lstStyle/>
        <a:p>
          <a:r>
            <a:rPr lang="en-US" b="1"/>
            <a:t>Enhance Features:</a:t>
          </a:r>
          <a:r>
            <a:rPr lang="en-US"/>
            <a:t> Continuously improve the voice mail plan features to ensure customer satisfaction.</a:t>
          </a:r>
        </a:p>
      </dgm:t>
    </dgm:pt>
    <dgm:pt modelId="{E3AC7B67-D0B2-4B23-BBA5-E27CAB76F2FE}" type="parTrans" cxnId="{AFDDDBA3-F35E-4502-81A9-5C974BD8C65B}">
      <dgm:prSet/>
      <dgm:spPr/>
      <dgm:t>
        <a:bodyPr/>
        <a:lstStyle/>
        <a:p>
          <a:endParaRPr lang="en-US"/>
        </a:p>
      </dgm:t>
    </dgm:pt>
    <dgm:pt modelId="{6E4CDB65-407B-4F0E-B475-F400C5566186}" type="sibTrans" cxnId="{AFDDDBA3-F35E-4502-81A9-5C974BD8C65B}">
      <dgm:prSet/>
      <dgm:spPr/>
      <dgm:t>
        <a:bodyPr/>
        <a:lstStyle/>
        <a:p>
          <a:endParaRPr lang="en-US"/>
        </a:p>
      </dgm:t>
    </dgm:pt>
    <dgm:pt modelId="{E9DF3A6B-BEFF-4A3F-8704-CC619B5BD25E}" type="pres">
      <dgm:prSet presAssocID="{C30F64A9-A5B3-4872-A72E-7AB39D5308F8}" presName="linear" presStyleCnt="0">
        <dgm:presLayoutVars>
          <dgm:animLvl val="lvl"/>
          <dgm:resizeHandles val="exact"/>
        </dgm:presLayoutVars>
      </dgm:prSet>
      <dgm:spPr/>
    </dgm:pt>
    <dgm:pt modelId="{19BBAA36-02ED-4013-BC48-7C81190FE140}" type="pres">
      <dgm:prSet presAssocID="{115E405D-906F-4EEA-9CC8-9B1CE8C7C21F}" presName="parentText" presStyleLbl="node1" presStyleIdx="0" presStyleCnt="8">
        <dgm:presLayoutVars>
          <dgm:chMax val="0"/>
          <dgm:bulletEnabled val="1"/>
        </dgm:presLayoutVars>
      </dgm:prSet>
      <dgm:spPr/>
    </dgm:pt>
    <dgm:pt modelId="{6ED6E0A0-338D-41EE-8ABA-38BDB04CF0D2}" type="pres">
      <dgm:prSet presAssocID="{F0677EB3-6E48-430C-8186-8C5869E2ED6A}" presName="spacer" presStyleCnt="0"/>
      <dgm:spPr/>
    </dgm:pt>
    <dgm:pt modelId="{F661FD75-719E-4E11-9ACA-D608A693B3E6}" type="pres">
      <dgm:prSet presAssocID="{12A53827-A389-48DE-8520-F919B1A7B9A6}" presName="parentText" presStyleLbl="node1" presStyleIdx="1" presStyleCnt="8">
        <dgm:presLayoutVars>
          <dgm:chMax val="0"/>
          <dgm:bulletEnabled val="1"/>
        </dgm:presLayoutVars>
      </dgm:prSet>
      <dgm:spPr/>
    </dgm:pt>
    <dgm:pt modelId="{67DD65CC-19CF-438A-A2DA-98E8D9008804}" type="pres">
      <dgm:prSet presAssocID="{AED23EAC-441E-4FDB-AF30-BF69EEEFC475}" presName="spacer" presStyleCnt="0"/>
      <dgm:spPr/>
    </dgm:pt>
    <dgm:pt modelId="{06242435-51EF-4A37-8AFE-84105862CBA9}" type="pres">
      <dgm:prSet presAssocID="{BCDAB36E-E98C-40D8-9046-5089420017A7}" presName="parentText" presStyleLbl="node1" presStyleIdx="2" presStyleCnt="8">
        <dgm:presLayoutVars>
          <dgm:chMax val="0"/>
          <dgm:bulletEnabled val="1"/>
        </dgm:presLayoutVars>
      </dgm:prSet>
      <dgm:spPr/>
    </dgm:pt>
    <dgm:pt modelId="{D03DCC3D-4467-4D1B-A0F2-D00F565C05D6}" type="pres">
      <dgm:prSet presAssocID="{71CF50F8-6258-4AE5-BC89-6D53F6716D40}" presName="spacer" presStyleCnt="0"/>
      <dgm:spPr/>
    </dgm:pt>
    <dgm:pt modelId="{51FD5BE5-DD23-418C-98FB-042BCC5BED44}" type="pres">
      <dgm:prSet presAssocID="{B264FB2F-2F24-4421-A45B-9D32ADD2D7FF}" presName="parentText" presStyleLbl="node1" presStyleIdx="3" presStyleCnt="8">
        <dgm:presLayoutVars>
          <dgm:chMax val="0"/>
          <dgm:bulletEnabled val="1"/>
        </dgm:presLayoutVars>
      </dgm:prSet>
      <dgm:spPr/>
    </dgm:pt>
    <dgm:pt modelId="{E675256D-4321-406F-A50B-162705B9A976}" type="pres">
      <dgm:prSet presAssocID="{E0335184-8602-47E3-9599-7621CBF735F4}" presName="spacer" presStyleCnt="0"/>
      <dgm:spPr/>
    </dgm:pt>
    <dgm:pt modelId="{0B31F641-9189-4F7C-A04D-9D845CCFD6D5}" type="pres">
      <dgm:prSet presAssocID="{7E9BF352-415D-4343-B1F1-EB857664DFAC}" presName="parentText" presStyleLbl="node1" presStyleIdx="4" presStyleCnt="8">
        <dgm:presLayoutVars>
          <dgm:chMax val="0"/>
          <dgm:bulletEnabled val="1"/>
        </dgm:presLayoutVars>
      </dgm:prSet>
      <dgm:spPr/>
    </dgm:pt>
    <dgm:pt modelId="{59753658-C070-4FAD-AFF4-3C304A2AE8D7}" type="pres">
      <dgm:prSet presAssocID="{958DDDC9-34A3-421F-BB8C-EA1439F5C48F}" presName="spacer" presStyleCnt="0"/>
      <dgm:spPr/>
    </dgm:pt>
    <dgm:pt modelId="{A7C1A266-8A34-4D00-A457-CD3FCDD4E900}" type="pres">
      <dgm:prSet presAssocID="{9DECF495-8B2F-4C27-8B1E-BF253BC65DD4}" presName="parentText" presStyleLbl="node1" presStyleIdx="5" presStyleCnt="8">
        <dgm:presLayoutVars>
          <dgm:chMax val="0"/>
          <dgm:bulletEnabled val="1"/>
        </dgm:presLayoutVars>
      </dgm:prSet>
      <dgm:spPr/>
    </dgm:pt>
    <dgm:pt modelId="{C016BF97-4AEB-4F49-97B0-8B2E35BBABDC}" type="pres">
      <dgm:prSet presAssocID="{DB0B1449-F9D4-4FB3-BAC1-05FDD6AD9219}" presName="spacer" presStyleCnt="0"/>
      <dgm:spPr/>
    </dgm:pt>
    <dgm:pt modelId="{A805D348-1E98-4470-B2A9-7E8EB66AF6D9}" type="pres">
      <dgm:prSet presAssocID="{AE73B9A6-E293-4B72-8785-E15731AA76E4}" presName="parentText" presStyleLbl="node1" presStyleIdx="6" presStyleCnt="8">
        <dgm:presLayoutVars>
          <dgm:chMax val="0"/>
          <dgm:bulletEnabled val="1"/>
        </dgm:presLayoutVars>
      </dgm:prSet>
      <dgm:spPr/>
    </dgm:pt>
    <dgm:pt modelId="{488B9695-E086-479A-BFEE-A58C893A0AF8}" type="pres">
      <dgm:prSet presAssocID="{E9E6C9EB-68B1-4BE1-93D6-8679C3FDE560}" presName="spacer" presStyleCnt="0"/>
      <dgm:spPr/>
    </dgm:pt>
    <dgm:pt modelId="{E9A8F149-D224-4488-9869-2688C1892D7A}" type="pres">
      <dgm:prSet presAssocID="{B43A151A-A933-445C-B7D6-F7C91FC92401}" presName="parentText" presStyleLbl="node1" presStyleIdx="7" presStyleCnt="8">
        <dgm:presLayoutVars>
          <dgm:chMax val="0"/>
          <dgm:bulletEnabled val="1"/>
        </dgm:presLayoutVars>
      </dgm:prSet>
      <dgm:spPr/>
    </dgm:pt>
  </dgm:ptLst>
  <dgm:cxnLst>
    <dgm:cxn modelId="{D7FA1622-1D6B-475C-9378-E622904538A8}" type="presOf" srcId="{C30F64A9-A5B3-4872-A72E-7AB39D5308F8}" destId="{E9DF3A6B-BEFF-4A3F-8704-CC619B5BD25E}" srcOrd="0" destOrd="0" presId="urn:microsoft.com/office/officeart/2005/8/layout/vList2"/>
    <dgm:cxn modelId="{8461A324-EF11-4A71-82E8-0F192C6E6466}" srcId="{C30F64A9-A5B3-4872-A72E-7AB39D5308F8}" destId="{B264FB2F-2F24-4421-A45B-9D32ADD2D7FF}" srcOrd="3" destOrd="0" parTransId="{AF6AF909-106D-43AC-88C7-41ECDC284CE1}" sibTransId="{E0335184-8602-47E3-9599-7621CBF735F4}"/>
    <dgm:cxn modelId="{A732A02B-08EC-4D9C-869A-8037427201F2}" srcId="{C30F64A9-A5B3-4872-A72E-7AB39D5308F8}" destId="{AE73B9A6-E293-4B72-8785-E15731AA76E4}" srcOrd="6" destOrd="0" parTransId="{09743E8F-5DC8-4EDA-A2D1-15260C0A8AEB}" sibTransId="{E9E6C9EB-68B1-4BE1-93D6-8679C3FDE560}"/>
    <dgm:cxn modelId="{5E27EA38-F02F-457A-981B-3ED6B12FDD0D}" srcId="{C30F64A9-A5B3-4872-A72E-7AB39D5308F8}" destId="{12A53827-A389-48DE-8520-F919B1A7B9A6}" srcOrd="1" destOrd="0" parTransId="{217B6E46-10B9-4C97-996C-5B48353CB28D}" sibTransId="{AED23EAC-441E-4FDB-AF30-BF69EEEFC475}"/>
    <dgm:cxn modelId="{CB543362-C46A-4A3D-A980-23A90A229D8D}" type="presOf" srcId="{BCDAB36E-E98C-40D8-9046-5089420017A7}" destId="{06242435-51EF-4A37-8AFE-84105862CBA9}" srcOrd="0" destOrd="0" presId="urn:microsoft.com/office/officeart/2005/8/layout/vList2"/>
    <dgm:cxn modelId="{3F33A763-C625-4344-8B57-5DE62E9B870D}" srcId="{C30F64A9-A5B3-4872-A72E-7AB39D5308F8}" destId="{115E405D-906F-4EEA-9CC8-9B1CE8C7C21F}" srcOrd="0" destOrd="0" parTransId="{5A78E08B-BF82-4153-BDD2-BD12A1A4A037}" sibTransId="{F0677EB3-6E48-430C-8186-8C5869E2ED6A}"/>
    <dgm:cxn modelId="{37FFA175-4AD5-484E-8041-EC5BDE1AD4CA}" srcId="{C30F64A9-A5B3-4872-A72E-7AB39D5308F8}" destId="{BCDAB36E-E98C-40D8-9046-5089420017A7}" srcOrd="2" destOrd="0" parTransId="{F64D4DD2-736D-4A43-9AFD-14816BC28655}" sibTransId="{71CF50F8-6258-4AE5-BC89-6D53F6716D40}"/>
    <dgm:cxn modelId="{B9633F56-CA2D-4006-AF81-79C4FEEB9145}" type="presOf" srcId="{7E9BF352-415D-4343-B1F1-EB857664DFAC}" destId="{0B31F641-9189-4F7C-A04D-9D845CCFD6D5}" srcOrd="0" destOrd="0" presId="urn:microsoft.com/office/officeart/2005/8/layout/vList2"/>
    <dgm:cxn modelId="{890AAD76-7049-4EDE-8B4A-C330B7D50A99}" type="presOf" srcId="{B264FB2F-2F24-4421-A45B-9D32ADD2D7FF}" destId="{51FD5BE5-DD23-418C-98FB-042BCC5BED44}" srcOrd="0" destOrd="0" presId="urn:microsoft.com/office/officeart/2005/8/layout/vList2"/>
    <dgm:cxn modelId="{8F52B986-923F-4CA2-9E49-D10929EBDAEA}" type="presOf" srcId="{115E405D-906F-4EEA-9CC8-9B1CE8C7C21F}" destId="{19BBAA36-02ED-4013-BC48-7C81190FE140}" srcOrd="0" destOrd="0" presId="urn:microsoft.com/office/officeart/2005/8/layout/vList2"/>
    <dgm:cxn modelId="{D16F4893-C584-4121-BD53-8DF9BBEC5354}" srcId="{C30F64A9-A5B3-4872-A72E-7AB39D5308F8}" destId="{9DECF495-8B2F-4C27-8B1E-BF253BC65DD4}" srcOrd="5" destOrd="0" parTransId="{AC0CD395-B508-453B-813D-F616E604C1FD}" sibTransId="{DB0B1449-F9D4-4FB3-BAC1-05FDD6AD9219}"/>
    <dgm:cxn modelId="{E98CA79A-1137-4C0C-898B-A7EBB441C909}" type="presOf" srcId="{9DECF495-8B2F-4C27-8B1E-BF253BC65DD4}" destId="{A7C1A266-8A34-4D00-A457-CD3FCDD4E900}" srcOrd="0" destOrd="0" presId="urn:microsoft.com/office/officeart/2005/8/layout/vList2"/>
    <dgm:cxn modelId="{DF06599C-560C-49AB-8DFF-DE4D7ACE3CE1}" type="presOf" srcId="{AE73B9A6-E293-4B72-8785-E15731AA76E4}" destId="{A805D348-1E98-4470-B2A9-7E8EB66AF6D9}" srcOrd="0" destOrd="0" presId="urn:microsoft.com/office/officeart/2005/8/layout/vList2"/>
    <dgm:cxn modelId="{AFDDDBA3-F35E-4502-81A9-5C974BD8C65B}" srcId="{C30F64A9-A5B3-4872-A72E-7AB39D5308F8}" destId="{B43A151A-A933-445C-B7D6-F7C91FC92401}" srcOrd="7" destOrd="0" parTransId="{E3AC7B67-D0B2-4B23-BBA5-E27CAB76F2FE}" sibTransId="{6E4CDB65-407B-4F0E-B475-F400C5566186}"/>
    <dgm:cxn modelId="{D2DFC6AA-2DA8-4E8B-A708-A49162B5E286}" type="presOf" srcId="{12A53827-A389-48DE-8520-F919B1A7B9A6}" destId="{F661FD75-719E-4E11-9ACA-D608A693B3E6}" srcOrd="0" destOrd="0" presId="urn:microsoft.com/office/officeart/2005/8/layout/vList2"/>
    <dgm:cxn modelId="{2A3247C7-B050-4E2F-88E7-6472B9D358B6}" type="presOf" srcId="{B43A151A-A933-445C-B7D6-F7C91FC92401}" destId="{E9A8F149-D224-4488-9869-2688C1892D7A}" srcOrd="0" destOrd="0" presId="urn:microsoft.com/office/officeart/2005/8/layout/vList2"/>
    <dgm:cxn modelId="{4274E8E7-DF15-4DDA-AAE5-6D1380159AA1}" srcId="{C30F64A9-A5B3-4872-A72E-7AB39D5308F8}" destId="{7E9BF352-415D-4343-B1F1-EB857664DFAC}" srcOrd="4" destOrd="0" parTransId="{3F27CDC8-ED18-4F64-ABA7-637C76D85EE7}" sibTransId="{958DDDC9-34A3-421F-BB8C-EA1439F5C48F}"/>
    <dgm:cxn modelId="{2FCA46C2-20B4-4B4E-87D3-8B6186980D9A}" type="presParOf" srcId="{E9DF3A6B-BEFF-4A3F-8704-CC619B5BD25E}" destId="{19BBAA36-02ED-4013-BC48-7C81190FE140}" srcOrd="0" destOrd="0" presId="urn:microsoft.com/office/officeart/2005/8/layout/vList2"/>
    <dgm:cxn modelId="{71C9798E-F8E5-4016-ABFA-B5E848A39C94}" type="presParOf" srcId="{E9DF3A6B-BEFF-4A3F-8704-CC619B5BD25E}" destId="{6ED6E0A0-338D-41EE-8ABA-38BDB04CF0D2}" srcOrd="1" destOrd="0" presId="urn:microsoft.com/office/officeart/2005/8/layout/vList2"/>
    <dgm:cxn modelId="{72B96998-9513-48EA-96D3-D30C83A24157}" type="presParOf" srcId="{E9DF3A6B-BEFF-4A3F-8704-CC619B5BD25E}" destId="{F661FD75-719E-4E11-9ACA-D608A693B3E6}" srcOrd="2" destOrd="0" presId="urn:microsoft.com/office/officeart/2005/8/layout/vList2"/>
    <dgm:cxn modelId="{16079059-C0EA-4E08-9ACE-AF5EFC361384}" type="presParOf" srcId="{E9DF3A6B-BEFF-4A3F-8704-CC619B5BD25E}" destId="{67DD65CC-19CF-438A-A2DA-98E8D9008804}" srcOrd="3" destOrd="0" presId="urn:microsoft.com/office/officeart/2005/8/layout/vList2"/>
    <dgm:cxn modelId="{A146240D-D951-4BD4-ABA9-501611C26F80}" type="presParOf" srcId="{E9DF3A6B-BEFF-4A3F-8704-CC619B5BD25E}" destId="{06242435-51EF-4A37-8AFE-84105862CBA9}" srcOrd="4" destOrd="0" presId="urn:microsoft.com/office/officeart/2005/8/layout/vList2"/>
    <dgm:cxn modelId="{6967FC6D-400E-4DE1-AF53-54B76DC6C16D}" type="presParOf" srcId="{E9DF3A6B-BEFF-4A3F-8704-CC619B5BD25E}" destId="{D03DCC3D-4467-4D1B-A0F2-D00F565C05D6}" srcOrd="5" destOrd="0" presId="urn:microsoft.com/office/officeart/2005/8/layout/vList2"/>
    <dgm:cxn modelId="{201017B0-EDB7-42B4-A0DB-09A97C18CC33}" type="presParOf" srcId="{E9DF3A6B-BEFF-4A3F-8704-CC619B5BD25E}" destId="{51FD5BE5-DD23-418C-98FB-042BCC5BED44}" srcOrd="6" destOrd="0" presId="urn:microsoft.com/office/officeart/2005/8/layout/vList2"/>
    <dgm:cxn modelId="{B3AC026C-065D-4EDB-AC0F-4E4FDC744F80}" type="presParOf" srcId="{E9DF3A6B-BEFF-4A3F-8704-CC619B5BD25E}" destId="{E675256D-4321-406F-A50B-162705B9A976}" srcOrd="7" destOrd="0" presId="urn:microsoft.com/office/officeart/2005/8/layout/vList2"/>
    <dgm:cxn modelId="{233CE7F2-5A43-4690-9733-6F0DFA7AD45B}" type="presParOf" srcId="{E9DF3A6B-BEFF-4A3F-8704-CC619B5BD25E}" destId="{0B31F641-9189-4F7C-A04D-9D845CCFD6D5}" srcOrd="8" destOrd="0" presId="urn:microsoft.com/office/officeart/2005/8/layout/vList2"/>
    <dgm:cxn modelId="{0DE2BF55-33B7-4B3F-B275-2AFBCDDDFD07}" type="presParOf" srcId="{E9DF3A6B-BEFF-4A3F-8704-CC619B5BD25E}" destId="{59753658-C070-4FAD-AFF4-3C304A2AE8D7}" srcOrd="9" destOrd="0" presId="urn:microsoft.com/office/officeart/2005/8/layout/vList2"/>
    <dgm:cxn modelId="{E45C0F4D-8514-46B2-9AEF-096F1F492B49}" type="presParOf" srcId="{E9DF3A6B-BEFF-4A3F-8704-CC619B5BD25E}" destId="{A7C1A266-8A34-4D00-A457-CD3FCDD4E900}" srcOrd="10" destOrd="0" presId="urn:microsoft.com/office/officeart/2005/8/layout/vList2"/>
    <dgm:cxn modelId="{00742B0D-6591-4F31-A4D9-285971164F60}" type="presParOf" srcId="{E9DF3A6B-BEFF-4A3F-8704-CC619B5BD25E}" destId="{C016BF97-4AEB-4F49-97B0-8B2E35BBABDC}" srcOrd="11" destOrd="0" presId="urn:microsoft.com/office/officeart/2005/8/layout/vList2"/>
    <dgm:cxn modelId="{228DA9C4-D305-468D-84CF-13555F8A6B82}" type="presParOf" srcId="{E9DF3A6B-BEFF-4A3F-8704-CC619B5BD25E}" destId="{A805D348-1E98-4470-B2A9-7E8EB66AF6D9}" srcOrd="12" destOrd="0" presId="urn:microsoft.com/office/officeart/2005/8/layout/vList2"/>
    <dgm:cxn modelId="{34DB1C64-3B76-4FA5-9B1C-51A913EC7706}" type="presParOf" srcId="{E9DF3A6B-BEFF-4A3F-8704-CC619B5BD25E}" destId="{488B9695-E086-479A-BFEE-A58C893A0AF8}" srcOrd="13" destOrd="0" presId="urn:microsoft.com/office/officeart/2005/8/layout/vList2"/>
    <dgm:cxn modelId="{CF9A3292-C900-48B7-A4EA-042F7C3CB329}" type="presParOf" srcId="{E9DF3A6B-BEFF-4A3F-8704-CC619B5BD25E}" destId="{E9A8F149-D224-4488-9869-2688C1892D7A}"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F507E8-4E80-452B-8D45-57D7AF1989B9}" type="doc">
      <dgm:prSet loTypeId="urn:microsoft.com/office/officeart/2005/8/layout/vList2" loCatId="list" qsTypeId="urn:microsoft.com/office/officeart/2005/8/quickstyle/simple2" qsCatId="simple" csTypeId="urn:microsoft.com/office/officeart/2005/8/colors/accent3_2" csCatId="accent3"/>
      <dgm:spPr/>
      <dgm:t>
        <a:bodyPr/>
        <a:lstStyle/>
        <a:p>
          <a:endParaRPr lang="en-US"/>
        </a:p>
      </dgm:t>
    </dgm:pt>
    <dgm:pt modelId="{F789518F-3868-4F89-B56C-1BDA23AFB2CA}">
      <dgm:prSet/>
      <dgm:spPr/>
      <dgm:t>
        <a:bodyPr/>
        <a:lstStyle/>
        <a:p>
          <a:r>
            <a:rPr lang="en-US" b="1"/>
            <a:t>4. Daily Charges</a:t>
          </a:r>
          <a:endParaRPr lang="en-US"/>
        </a:p>
      </dgm:t>
    </dgm:pt>
    <dgm:pt modelId="{AE259380-1E8C-44BF-B3CB-B8EB8FA35A61}" type="parTrans" cxnId="{4888E46E-9E31-45DE-92B1-DF3735EB0BFD}">
      <dgm:prSet/>
      <dgm:spPr/>
      <dgm:t>
        <a:bodyPr/>
        <a:lstStyle/>
        <a:p>
          <a:endParaRPr lang="en-US"/>
        </a:p>
      </dgm:t>
    </dgm:pt>
    <dgm:pt modelId="{E571FE1E-8961-47A8-9EFB-11DAA26C5DD1}" type="sibTrans" cxnId="{4888E46E-9E31-45DE-92B1-DF3735EB0BFD}">
      <dgm:prSet/>
      <dgm:spPr/>
      <dgm:t>
        <a:bodyPr/>
        <a:lstStyle/>
        <a:p>
          <a:endParaRPr lang="en-US"/>
        </a:p>
      </dgm:t>
    </dgm:pt>
    <dgm:pt modelId="{44C1B62E-0C01-44B6-8FAD-57BE582AEC67}">
      <dgm:prSet/>
      <dgm:spPr/>
      <dgm:t>
        <a:bodyPr/>
        <a:lstStyle/>
        <a:p>
          <a:r>
            <a:rPr lang="en-US" b="1"/>
            <a:t>Review Pricing:</a:t>
          </a:r>
          <a:r>
            <a:rPr lang="en-US"/>
            <a:t> High daily charges are linked to churn. Review and possibly revise your pricing strategy to ensure it is competitive and offers value for money.</a:t>
          </a:r>
        </a:p>
      </dgm:t>
    </dgm:pt>
    <dgm:pt modelId="{EF2BD447-FF9E-4888-97F1-67BC63AEFD47}" type="parTrans" cxnId="{E2411D2C-D8FF-4C9A-AEC1-E831285FEA1A}">
      <dgm:prSet/>
      <dgm:spPr/>
      <dgm:t>
        <a:bodyPr/>
        <a:lstStyle/>
        <a:p>
          <a:endParaRPr lang="en-US"/>
        </a:p>
      </dgm:t>
    </dgm:pt>
    <dgm:pt modelId="{649702DE-4579-4DAA-B8A7-D01A7EC7F157}" type="sibTrans" cxnId="{E2411D2C-D8FF-4C9A-AEC1-E831285FEA1A}">
      <dgm:prSet/>
      <dgm:spPr/>
      <dgm:t>
        <a:bodyPr/>
        <a:lstStyle/>
        <a:p>
          <a:endParaRPr lang="en-US"/>
        </a:p>
      </dgm:t>
    </dgm:pt>
    <dgm:pt modelId="{1951D4DC-AF92-48EA-B31F-16C39B85C607}">
      <dgm:prSet/>
      <dgm:spPr/>
      <dgm:t>
        <a:bodyPr/>
        <a:lstStyle/>
        <a:p>
          <a:r>
            <a:rPr lang="en-US" b="1"/>
            <a:t>Transparent Billing:</a:t>
          </a:r>
          <a:r>
            <a:rPr lang="en-US"/>
            <a:t> Ensure your billing is transparent and easy to understand, reducing any dissatisfaction related to perceived high charges.</a:t>
          </a:r>
        </a:p>
      </dgm:t>
    </dgm:pt>
    <dgm:pt modelId="{DF93ADF8-E118-4AB9-A9E1-ABB6BBD5D5E2}" type="parTrans" cxnId="{5E2D81E8-2DDB-42AB-97F8-AD9B3669D9DD}">
      <dgm:prSet/>
      <dgm:spPr/>
      <dgm:t>
        <a:bodyPr/>
        <a:lstStyle/>
        <a:p>
          <a:endParaRPr lang="en-US"/>
        </a:p>
      </dgm:t>
    </dgm:pt>
    <dgm:pt modelId="{A445C234-E923-433B-A529-86A9448CD3D0}" type="sibTrans" cxnId="{5E2D81E8-2DDB-42AB-97F8-AD9B3669D9DD}">
      <dgm:prSet/>
      <dgm:spPr/>
      <dgm:t>
        <a:bodyPr/>
        <a:lstStyle/>
        <a:p>
          <a:endParaRPr lang="en-US"/>
        </a:p>
      </dgm:t>
    </dgm:pt>
    <dgm:pt modelId="{B14DA665-85BE-4A6B-99CB-3713F5F8A02C}">
      <dgm:prSet/>
      <dgm:spPr/>
      <dgm:t>
        <a:bodyPr/>
        <a:lstStyle/>
        <a:p>
          <a:r>
            <a:rPr lang="en-US" b="1"/>
            <a:t>5. Customer Service</a:t>
          </a:r>
          <a:endParaRPr lang="en-US"/>
        </a:p>
      </dgm:t>
    </dgm:pt>
    <dgm:pt modelId="{D5622010-0321-42B7-8ECA-D053FE1D62BB}" type="parTrans" cxnId="{D09131DC-605E-4B50-BC83-18BDE6D8235A}">
      <dgm:prSet/>
      <dgm:spPr/>
      <dgm:t>
        <a:bodyPr/>
        <a:lstStyle/>
        <a:p>
          <a:endParaRPr lang="en-US"/>
        </a:p>
      </dgm:t>
    </dgm:pt>
    <dgm:pt modelId="{4033C2E4-87D8-40A5-BCA6-03CA5F1F29EA}" type="sibTrans" cxnId="{D09131DC-605E-4B50-BC83-18BDE6D8235A}">
      <dgm:prSet/>
      <dgm:spPr/>
      <dgm:t>
        <a:bodyPr/>
        <a:lstStyle/>
        <a:p>
          <a:endParaRPr lang="en-US"/>
        </a:p>
      </dgm:t>
    </dgm:pt>
    <dgm:pt modelId="{3C9E69CC-5EC4-45FE-907C-601C761EAAE9}">
      <dgm:prSet/>
      <dgm:spPr/>
      <dgm:t>
        <a:bodyPr/>
        <a:lstStyle/>
        <a:p>
          <a:r>
            <a:rPr lang="en-US" b="1"/>
            <a:t>Improve Customer Service:</a:t>
          </a:r>
          <a:r>
            <a:rPr lang="en-US"/>
            <a:t> Since customers who contact customer service are more likely to churn, it's crucial to enhance your customer service experience. Train your staff to be more empathetic, responsive, and efficient in resolving issues.</a:t>
          </a:r>
        </a:p>
      </dgm:t>
    </dgm:pt>
    <dgm:pt modelId="{A6FB9DBD-1474-46C5-96D8-1515BB716D05}" type="parTrans" cxnId="{7F25AA1B-5F48-4851-98C3-6BB17C03C61E}">
      <dgm:prSet/>
      <dgm:spPr/>
      <dgm:t>
        <a:bodyPr/>
        <a:lstStyle/>
        <a:p>
          <a:endParaRPr lang="en-US"/>
        </a:p>
      </dgm:t>
    </dgm:pt>
    <dgm:pt modelId="{9B8D73BB-AB4B-4793-AFBF-70913DAFD434}" type="sibTrans" cxnId="{7F25AA1B-5F48-4851-98C3-6BB17C03C61E}">
      <dgm:prSet/>
      <dgm:spPr/>
      <dgm:t>
        <a:bodyPr/>
        <a:lstStyle/>
        <a:p>
          <a:endParaRPr lang="en-US"/>
        </a:p>
      </dgm:t>
    </dgm:pt>
    <dgm:pt modelId="{437A6365-9597-494A-9C6C-2B50E528F066}">
      <dgm:prSet/>
      <dgm:spPr/>
      <dgm:t>
        <a:bodyPr/>
        <a:lstStyle/>
        <a:p>
          <a:r>
            <a:rPr lang="en-US" b="1"/>
            <a:t>Customer Feedback:</a:t>
          </a:r>
          <a:r>
            <a:rPr lang="en-US"/>
            <a:t> Collect and analyze feedback from customers who have contacted customer service to identify pain points and areas for improvement.</a:t>
          </a:r>
        </a:p>
      </dgm:t>
    </dgm:pt>
    <dgm:pt modelId="{6E3F32F7-A72A-4EF9-B2BC-1F82710AA114}" type="parTrans" cxnId="{BABFF419-5A33-4714-8FEB-E083FF08B5ED}">
      <dgm:prSet/>
      <dgm:spPr/>
      <dgm:t>
        <a:bodyPr/>
        <a:lstStyle/>
        <a:p>
          <a:endParaRPr lang="en-US"/>
        </a:p>
      </dgm:t>
    </dgm:pt>
    <dgm:pt modelId="{49DEE79F-7A90-4DF6-8948-CD2D3D13B031}" type="sibTrans" cxnId="{BABFF419-5A33-4714-8FEB-E083FF08B5ED}">
      <dgm:prSet/>
      <dgm:spPr/>
      <dgm:t>
        <a:bodyPr/>
        <a:lstStyle/>
        <a:p>
          <a:endParaRPr lang="en-US"/>
        </a:p>
      </dgm:t>
    </dgm:pt>
    <dgm:pt modelId="{C9F580A7-32FF-49C9-9B78-679F9F47E442}">
      <dgm:prSet/>
      <dgm:spPr/>
      <dgm:t>
        <a:bodyPr/>
        <a:lstStyle/>
        <a:p>
          <a:r>
            <a:rPr lang="en-US" b="1"/>
            <a:t>6. International Charges</a:t>
          </a:r>
          <a:endParaRPr lang="en-US"/>
        </a:p>
      </dgm:t>
    </dgm:pt>
    <dgm:pt modelId="{DBA739B3-C405-4BDF-A376-C7E14506BBCA}" type="parTrans" cxnId="{660BC6CD-78C9-4897-B55D-9E6A4EEED873}">
      <dgm:prSet/>
      <dgm:spPr/>
      <dgm:t>
        <a:bodyPr/>
        <a:lstStyle/>
        <a:p>
          <a:endParaRPr lang="en-US"/>
        </a:p>
      </dgm:t>
    </dgm:pt>
    <dgm:pt modelId="{251C40DC-95A8-4C30-9EB6-7514442AC8C7}" type="sibTrans" cxnId="{660BC6CD-78C9-4897-B55D-9E6A4EEED873}">
      <dgm:prSet/>
      <dgm:spPr/>
      <dgm:t>
        <a:bodyPr/>
        <a:lstStyle/>
        <a:p>
          <a:endParaRPr lang="en-US"/>
        </a:p>
      </dgm:t>
    </dgm:pt>
    <dgm:pt modelId="{3E81339B-D7F4-4FF1-94ED-A2172CE76EEA}">
      <dgm:prSet/>
      <dgm:spPr/>
      <dgm:t>
        <a:bodyPr/>
        <a:lstStyle/>
        <a:p>
          <a:r>
            <a:rPr lang="en-US" b="1"/>
            <a:t>Competitive Pricing:</a:t>
          </a:r>
          <a:r>
            <a:rPr lang="en-US"/>
            <a:t> Review and adjust international call charges to make them more competitive and attractive to customers.</a:t>
          </a:r>
        </a:p>
      </dgm:t>
    </dgm:pt>
    <dgm:pt modelId="{A3B536CF-1EE3-4395-8AAC-50A1CE27C9BF}" type="parTrans" cxnId="{60DA4F6A-377F-4C1E-A16D-C58E4A9963CB}">
      <dgm:prSet/>
      <dgm:spPr/>
      <dgm:t>
        <a:bodyPr/>
        <a:lstStyle/>
        <a:p>
          <a:endParaRPr lang="en-US"/>
        </a:p>
      </dgm:t>
    </dgm:pt>
    <dgm:pt modelId="{84048BCB-7BFD-4BF9-8B9B-1F3B4208445D}" type="sibTrans" cxnId="{60DA4F6A-377F-4C1E-A16D-C58E4A9963CB}">
      <dgm:prSet/>
      <dgm:spPr/>
      <dgm:t>
        <a:bodyPr/>
        <a:lstStyle/>
        <a:p>
          <a:endParaRPr lang="en-US"/>
        </a:p>
      </dgm:t>
    </dgm:pt>
    <dgm:pt modelId="{50CC2491-D465-4D26-B4B2-2D1CED6FC5FD}">
      <dgm:prSet/>
      <dgm:spPr/>
      <dgm:t>
        <a:bodyPr/>
        <a:lstStyle/>
        <a:p>
          <a:r>
            <a:rPr lang="en-US" b="1"/>
            <a:t>Clear Communication:</a:t>
          </a:r>
          <a:r>
            <a:rPr lang="en-US"/>
            <a:t> Ensure that customers understand the benefits and costs associated with international calls to reduce dissatisfaction.</a:t>
          </a:r>
        </a:p>
      </dgm:t>
    </dgm:pt>
    <dgm:pt modelId="{E79D9EB1-E615-4085-BEBE-333CC46AFF3B}" type="parTrans" cxnId="{5037A925-9E01-45B9-A7E9-AB8FCC8E6EA4}">
      <dgm:prSet/>
      <dgm:spPr/>
      <dgm:t>
        <a:bodyPr/>
        <a:lstStyle/>
        <a:p>
          <a:endParaRPr lang="en-US"/>
        </a:p>
      </dgm:t>
    </dgm:pt>
    <dgm:pt modelId="{6B18B995-878D-41AE-830B-F4C00C20CD68}" type="sibTrans" cxnId="{5037A925-9E01-45B9-A7E9-AB8FCC8E6EA4}">
      <dgm:prSet/>
      <dgm:spPr/>
      <dgm:t>
        <a:bodyPr/>
        <a:lstStyle/>
        <a:p>
          <a:endParaRPr lang="en-US"/>
        </a:p>
      </dgm:t>
    </dgm:pt>
    <dgm:pt modelId="{F611856B-654B-4D05-9A33-EDEF7F8F7D35}" type="pres">
      <dgm:prSet presAssocID="{38F507E8-4E80-452B-8D45-57D7AF1989B9}" presName="linear" presStyleCnt="0">
        <dgm:presLayoutVars>
          <dgm:animLvl val="lvl"/>
          <dgm:resizeHandles val="exact"/>
        </dgm:presLayoutVars>
      </dgm:prSet>
      <dgm:spPr/>
    </dgm:pt>
    <dgm:pt modelId="{31809638-6A40-449B-A0EC-3E11CD17D8B8}" type="pres">
      <dgm:prSet presAssocID="{F789518F-3868-4F89-B56C-1BDA23AFB2CA}" presName="parentText" presStyleLbl="node1" presStyleIdx="0" presStyleCnt="9">
        <dgm:presLayoutVars>
          <dgm:chMax val="0"/>
          <dgm:bulletEnabled val="1"/>
        </dgm:presLayoutVars>
      </dgm:prSet>
      <dgm:spPr/>
    </dgm:pt>
    <dgm:pt modelId="{F3D2EC59-E306-41B3-B818-4F6912E2BDE3}" type="pres">
      <dgm:prSet presAssocID="{E571FE1E-8961-47A8-9EFB-11DAA26C5DD1}" presName="spacer" presStyleCnt="0"/>
      <dgm:spPr/>
    </dgm:pt>
    <dgm:pt modelId="{2BE704CE-592E-4094-89C2-F5C00691EE6D}" type="pres">
      <dgm:prSet presAssocID="{44C1B62E-0C01-44B6-8FAD-57BE582AEC67}" presName="parentText" presStyleLbl="node1" presStyleIdx="1" presStyleCnt="9">
        <dgm:presLayoutVars>
          <dgm:chMax val="0"/>
          <dgm:bulletEnabled val="1"/>
        </dgm:presLayoutVars>
      </dgm:prSet>
      <dgm:spPr/>
    </dgm:pt>
    <dgm:pt modelId="{3D7A1D88-F26A-4597-AF20-FBA424A1DE86}" type="pres">
      <dgm:prSet presAssocID="{649702DE-4579-4DAA-B8A7-D01A7EC7F157}" presName="spacer" presStyleCnt="0"/>
      <dgm:spPr/>
    </dgm:pt>
    <dgm:pt modelId="{280CDFC8-4FE6-49CB-910D-5F7E394F7344}" type="pres">
      <dgm:prSet presAssocID="{1951D4DC-AF92-48EA-B31F-16C39B85C607}" presName="parentText" presStyleLbl="node1" presStyleIdx="2" presStyleCnt="9">
        <dgm:presLayoutVars>
          <dgm:chMax val="0"/>
          <dgm:bulletEnabled val="1"/>
        </dgm:presLayoutVars>
      </dgm:prSet>
      <dgm:spPr/>
    </dgm:pt>
    <dgm:pt modelId="{8D8337BC-D4F9-4509-B41F-DB36619AB3FA}" type="pres">
      <dgm:prSet presAssocID="{A445C234-E923-433B-A529-86A9448CD3D0}" presName="spacer" presStyleCnt="0"/>
      <dgm:spPr/>
    </dgm:pt>
    <dgm:pt modelId="{E8959B60-90A6-46DB-B096-D38CCB1CCF82}" type="pres">
      <dgm:prSet presAssocID="{B14DA665-85BE-4A6B-99CB-3713F5F8A02C}" presName="parentText" presStyleLbl="node1" presStyleIdx="3" presStyleCnt="9">
        <dgm:presLayoutVars>
          <dgm:chMax val="0"/>
          <dgm:bulletEnabled val="1"/>
        </dgm:presLayoutVars>
      </dgm:prSet>
      <dgm:spPr/>
    </dgm:pt>
    <dgm:pt modelId="{D485633C-9B2E-46E6-A1A4-ADFD17DF2336}" type="pres">
      <dgm:prSet presAssocID="{4033C2E4-87D8-40A5-BCA6-03CA5F1F29EA}" presName="spacer" presStyleCnt="0"/>
      <dgm:spPr/>
    </dgm:pt>
    <dgm:pt modelId="{D5F6C775-D041-4E34-8566-427130B94495}" type="pres">
      <dgm:prSet presAssocID="{3C9E69CC-5EC4-45FE-907C-601C761EAAE9}" presName="parentText" presStyleLbl="node1" presStyleIdx="4" presStyleCnt="9">
        <dgm:presLayoutVars>
          <dgm:chMax val="0"/>
          <dgm:bulletEnabled val="1"/>
        </dgm:presLayoutVars>
      </dgm:prSet>
      <dgm:spPr/>
    </dgm:pt>
    <dgm:pt modelId="{1E12858F-8863-4400-A0BC-630341421E8E}" type="pres">
      <dgm:prSet presAssocID="{9B8D73BB-AB4B-4793-AFBF-70913DAFD434}" presName="spacer" presStyleCnt="0"/>
      <dgm:spPr/>
    </dgm:pt>
    <dgm:pt modelId="{B28E9664-8036-49AB-89F6-64CE3283EA57}" type="pres">
      <dgm:prSet presAssocID="{437A6365-9597-494A-9C6C-2B50E528F066}" presName="parentText" presStyleLbl="node1" presStyleIdx="5" presStyleCnt="9">
        <dgm:presLayoutVars>
          <dgm:chMax val="0"/>
          <dgm:bulletEnabled val="1"/>
        </dgm:presLayoutVars>
      </dgm:prSet>
      <dgm:spPr/>
    </dgm:pt>
    <dgm:pt modelId="{1C709981-CD5E-4813-8531-DD657BE3BA87}" type="pres">
      <dgm:prSet presAssocID="{49DEE79F-7A90-4DF6-8948-CD2D3D13B031}" presName="spacer" presStyleCnt="0"/>
      <dgm:spPr/>
    </dgm:pt>
    <dgm:pt modelId="{9D5D031F-7263-45D5-9CE9-98C47D9BB0B8}" type="pres">
      <dgm:prSet presAssocID="{C9F580A7-32FF-49C9-9B78-679F9F47E442}" presName="parentText" presStyleLbl="node1" presStyleIdx="6" presStyleCnt="9">
        <dgm:presLayoutVars>
          <dgm:chMax val="0"/>
          <dgm:bulletEnabled val="1"/>
        </dgm:presLayoutVars>
      </dgm:prSet>
      <dgm:spPr/>
    </dgm:pt>
    <dgm:pt modelId="{08E379BB-1936-4A99-B8FF-559E1A47F062}" type="pres">
      <dgm:prSet presAssocID="{251C40DC-95A8-4C30-9EB6-7514442AC8C7}" presName="spacer" presStyleCnt="0"/>
      <dgm:spPr/>
    </dgm:pt>
    <dgm:pt modelId="{A942A597-F7B5-478F-AC04-32EA0423F476}" type="pres">
      <dgm:prSet presAssocID="{3E81339B-D7F4-4FF1-94ED-A2172CE76EEA}" presName="parentText" presStyleLbl="node1" presStyleIdx="7" presStyleCnt="9">
        <dgm:presLayoutVars>
          <dgm:chMax val="0"/>
          <dgm:bulletEnabled val="1"/>
        </dgm:presLayoutVars>
      </dgm:prSet>
      <dgm:spPr/>
    </dgm:pt>
    <dgm:pt modelId="{7B4A3268-E89A-4DF1-8D20-920325036D9F}" type="pres">
      <dgm:prSet presAssocID="{84048BCB-7BFD-4BF9-8B9B-1F3B4208445D}" presName="spacer" presStyleCnt="0"/>
      <dgm:spPr/>
    </dgm:pt>
    <dgm:pt modelId="{9EC438C2-C9D9-4DED-918A-4DC5C759854C}" type="pres">
      <dgm:prSet presAssocID="{50CC2491-D465-4D26-B4B2-2D1CED6FC5FD}" presName="parentText" presStyleLbl="node1" presStyleIdx="8" presStyleCnt="9">
        <dgm:presLayoutVars>
          <dgm:chMax val="0"/>
          <dgm:bulletEnabled val="1"/>
        </dgm:presLayoutVars>
      </dgm:prSet>
      <dgm:spPr/>
    </dgm:pt>
  </dgm:ptLst>
  <dgm:cxnLst>
    <dgm:cxn modelId="{BABFF419-5A33-4714-8FEB-E083FF08B5ED}" srcId="{38F507E8-4E80-452B-8D45-57D7AF1989B9}" destId="{437A6365-9597-494A-9C6C-2B50E528F066}" srcOrd="5" destOrd="0" parTransId="{6E3F32F7-A72A-4EF9-B2BC-1F82710AA114}" sibTransId="{49DEE79F-7A90-4DF6-8948-CD2D3D13B031}"/>
    <dgm:cxn modelId="{7F25AA1B-5F48-4851-98C3-6BB17C03C61E}" srcId="{38F507E8-4E80-452B-8D45-57D7AF1989B9}" destId="{3C9E69CC-5EC4-45FE-907C-601C761EAAE9}" srcOrd="4" destOrd="0" parTransId="{A6FB9DBD-1474-46C5-96D8-1515BB716D05}" sibTransId="{9B8D73BB-AB4B-4793-AFBF-70913DAFD434}"/>
    <dgm:cxn modelId="{5037A925-9E01-45B9-A7E9-AB8FCC8E6EA4}" srcId="{38F507E8-4E80-452B-8D45-57D7AF1989B9}" destId="{50CC2491-D465-4D26-B4B2-2D1CED6FC5FD}" srcOrd="8" destOrd="0" parTransId="{E79D9EB1-E615-4085-BEBE-333CC46AFF3B}" sibTransId="{6B18B995-878D-41AE-830B-F4C00C20CD68}"/>
    <dgm:cxn modelId="{9D63C427-88CE-4E74-AE91-04989887B877}" type="presOf" srcId="{3C9E69CC-5EC4-45FE-907C-601C761EAAE9}" destId="{D5F6C775-D041-4E34-8566-427130B94495}" srcOrd="0" destOrd="0" presId="urn:microsoft.com/office/officeart/2005/8/layout/vList2"/>
    <dgm:cxn modelId="{6757E529-38FE-4520-849F-F3BFC793148F}" type="presOf" srcId="{1951D4DC-AF92-48EA-B31F-16C39B85C607}" destId="{280CDFC8-4FE6-49CB-910D-5F7E394F7344}" srcOrd="0" destOrd="0" presId="urn:microsoft.com/office/officeart/2005/8/layout/vList2"/>
    <dgm:cxn modelId="{E2411D2C-D8FF-4C9A-AEC1-E831285FEA1A}" srcId="{38F507E8-4E80-452B-8D45-57D7AF1989B9}" destId="{44C1B62E-0C01-44B6-8FAD-57BE582AEC67}" srcOrd="1" destOrd="0" parTransId="{EF2BD447-FF9E-4888-97F1-67BC63AEFD47}" sibTransId="{649702DE-4579-4DAA-B8A7-D01A7EC7F157}"/>
    <dgm:cxn modelId="{94B46360-406D-4037-A9A9-88974DE78E3D}" type="presOf" srcId="{F789518F-3868-4F89-B56C-1BDA23AFB2CA}" destId="{31809638-6A40-449B-A0EC-3E11CD17D8B8}" srcOrd="0" destOrd="0" presId="urn:microsoft.com/office/officeart/2005/8/layout/vList2"/>
    <dgm:cxn modelId="{83001764-339B-4B1A-B1ED-08A106D7FED3}" type="presOf" srcId="{437A6365-9597-494A-9C6C-2B50E528F066}" destId="{B28E9664-8036-49AB-89F6-64CE3283EA57}" srcOrd="0" destOrd="0" presId="urn:microsoft.com/office/officeart/2005/8/layout/vList2"/>
    <dgm:cxn modelId="{60DA4F6A-377F-4C1E-A16D-C58E4A9963CB}" srcId="{38F507E8-4E80-452B-8D45-57D7AF1989B9}" destId="{3E81339B-D7F4-4FF1-94ED-A2172CE76EEA}" srcOrd="7" destOrd="0" parTransId="{A3B536CF-1EE3-4395-8AAC-50A1CE27C9BF}" sibTransId="{84048BCB-7BFD-4BF9-8B9B-1F3B4208445D}"/>
    <dgm:cxn modelId="{4888E46E-9E31-45DE-92B1-DF3735EB0BFD}" srcId="{38F507E8-4E80-452B-8D45-57D7AF1989B9}" destId="{F789518F-3868-4F89-B56C-1BDA23AFB2CA}" srcOrd="0" destOrd="0" parTransId="{AE259380-1E8C-44BF-B3CB-B8EB8FA35A61}" sibTransId="{E571FE1E-8961-47A8-9EFB-11DAA26C5DD1}"/>
    <dgm:cxn modelId="{225E0455-D974-4845-A3FF-2C4BA13BEFB6}" type="presOf" srcId="{C9F580A7-32FF-49C9-9B78-679F9F47E442}" destId="{9D5D031F-7263-45D5-9CE9-98C47D9BB0B8}" srcOrd="0" destOrd="0" presId="urn:microsoft.com/office/officeart/2005/8/layout/vList2"/>
    <dgm:cxn modelId="{E75E947C-398E-4E61-B9A3-B49C247D11C8}" type="presOf" srcId="{3E81339B-D7F4-4FF1-94ED-A2172CE76EEA}" destId="{A942A597-F7B5-478F-AC04-32EA0423F476}" srcOrd="0" destOrd="0" presId="urn:microsoft.com/office/officeart/2005/8/layout/vList2"/>
    <dgm:cxn modelId="{6C18EDA1-7DC5-480F-B050-02F027EE7BFE}" type="presOf" srcId="{44C1B62E-0C01-44B6-8FAD-57BE582AEC67}" destId="{2BE704CE-592E-4094-89C2-F5C00691EE6D}" srcOrd="0" destOrd="0" presId="urn:microsoft.com/office/officeart/2005/8/layout/vList2"/>
    <dgm:cxn modelId="{C61C03AA-0A1C-4AD6-A299-AB35AAEBF613}" type="presOf" srcId="{B14DA665-85BE-4A6B-99CB-3713F5F8A02C}" destId="{E8959B60-90A6-46DB-B096-D38CCB1CCF82}" srcOrd="0" destOrd="0" presId="urn:microsoft.com/office/officeart/2005/8/layout/vList2"/>
    <dgm:cxn modelId="{81442AAC-CE0E-4F05-99C7-73D4AB3592D7}" type="presOf" srcId="{38F507E8-4E80-452B-8D45-57D7AF1989B9}" destId="{F611856B-654B-4D05-9A33-EDEF7F8F7D35}" srcOrd="0" destOrd="0" presId="urn:microsoft.com/office/officeart/2005/8/layout/vList2"/>
    <dgm:cxn modelId="{660BC6CD-78C9-4897-B55D-9E6A4EEED873}" srcId="{38F507E8-4E80-452B-8D45-57D7AF1989B9}" destId="{C9F580A7-32FF-49C9-9B78-679F9F47E442}" srcOrd="6" destOrd="0" parTransId="{DBA739B3-C405-4BDF-A376-C7E14506BBCA}" sibTransId="{251C40DC-95A8-4C30-9EB6-7514442AC8C7}"/>
    <dgm:cxn modelId="{D09131DC-605E-4B50-BC83-18BDE6D8235A}" srcId="{38F507E8-4E80-452B-8D45-57D7AF1989B9}" destId="{B14DA665-85BE-4A6B-99CB-3713F5F8A02C}" srcOrd="3" destOrd="0" parTransId="{D5622010-0321-42B7-8ECA-D053FE1D62BB}" sibTransId="{4033C2E4-87D8-40A5-BCA6-03CA5F1F29EA}"/>
    <dgm:cxn modelId="{5E2D81E8-2DDB-42AB-97F8-AD9B3669D9DD}" srcId="{38F507E8-4E80-452B-8D45-57D7AF1989B9}" destId="{1951D4DC-AF92-48EA-B31F-16C39B85C607}" srcOrd="2" destOrd="0" parTransId="{DF93ADF8-E118-4AB9-A9E1-ABB6BBD5D5E2}" sibTransId="{A445C234-E923-433B-A529-86A9448CD3D0}"/>
    <dgm:cxn modelId="{47DA18FC-9793-43DB-B039-71EBB22DAA48}" type="presOf" srcId="{50CC2491-D465-4D26-B4B2-2D1CED6FC5FD}" destId="{9EC438C2-C9D9-4DED-918A-4DC5C759854C}" srcOrd="0" destOrd="0" presId="urn:microsoft.com/office/officeart/2005/8/layout/vList2"/>
    <dgm:cxn modelId="{B67DC7F0-3B26-48B8-816E-6BC6832B6BCE}" type="presParOf" srcId="{F611856B-654B-4D05-9A33-EDEF7F8F7D35}" destId="{31809638-6A40-449B-A0EC-3E11CD17D8B8}" srcOrd="0" destOrd="0" presId="urn:microsoft.com/office/officeart/2005/8/layout/vList2"/>
    <dgm:cxn modelId="{116D8BE7-56E8-4DE0-88D3-360CFBB9EA4D}" type="presParOf" srcId="{F611856B-654B-4D05-9A33-EDEF7F8F7D35}" destId="{F3D2EC59-E306-41B3-B818-4F6912E2BDE3}" srcOrd="1" destOrd="0" presId="urn:microsoft.com/office/officeart/2005/8/layout/vList2"/>
    <dgm:cxn modelId="{697A3532-BD16-44FA-BF9D-757D14419E38}" type="presParOf" srcId="{F611856B-654B-4D05-9A33-EDEF7F8F7D35}" destId="{2BE704CE-592E-4094-89C2-F5C00691EE6D}" srcOrd="2" destOrd="0" presId="urn:microsoft.com/office/officeart/2005/8/layout/vList2"/>
    <dgm:cxn modelId="{FD5642DD-6013-480F-B961-1FD7B7891EDC}" type="presParOf" srcId="{F611856B-654B-4D05-9A33-EDEF7F8F7D35}" destId="{3D7A1D88-F26A-4597-AF20-FBA424A1DE86}" srcOrd="3" destOrd="0" presId="urn:microsoft.com/office/officeart/2005/8/layout/vList2"/>
    <dgm:cxn modelId="{CBB59380-E995-4C7E-A1EE-F3F299C8F4F0}" type="presParOf" srcId="{F611856B-654B-4D05-9A33-EDEF7F8F7D35}" destId="{280CDFC8-4FE6-49CB-910D-5F7E394F7344}" srcOrd="4" destOrd="0" presId="urn:microsoft.com/office/officeart/2005/8/layout/vList2"/>
    <dgm:cxn modelId="{2CE1401B-91F6-4751-A1A4-69FC76587E0E}" type="presParOf" srcId="{F611856B-654B-4D05-9A33-EDEF7F8F7D35}" destId="{8D8337BC-D4F9-4509-B41F-DB36619AB3FA}" srcOrd="5" destOrd="0" presId="urn:microsoft.com/office/officeart/2005/8/layout/vList2"/>
    <dgm:cxn modelId="{3AA96926-EC55-4965-A26F-179C9A6D988E}" type="presParOf" srcId="{F611856B-654B-4D05-9A33-EDEF7F8F7D35}" destId="{E8959B60-90A6-46DB-B096-D38CCB1CCF82}" srcOrd="6" destOrd="0" presId="urn:microsoft.com/office/officeart/2005/8/layout/vList2"/>
    <dgm:cxn modelId="{58301786-C939-4A39-8D4A-BF3DF8D1153E}" type="presParOf" srcId="{F611856B-654B-4D05-9A33-EDEF7F8F7D35}" destId="{D485633C-9B2E-46E6-A1A4-ADFD17DF2336}" srcOrd="7" destOrd="0" presId="urn:microsoft.com/office/officeart/2005/8/layout/vList2"/>
    <dgm:cxn modelId="{17C9A696-A5F4-4444-A398-132624050E66}" type="presParOf" srcId="{F611856B-654B-4D05-9A33-EDEF7F8F7D35}" destId="{D5F6C775-D041-4E34-8566-427130B94495}" srcOrd="8" destOrd="0" presId="urn:microsoft.com/office/officeart/2005/8/layout/vList2"/>
    <dgm:cxn modelId="{D4D826E6-B7DE-477E-ACC5-92951B2A0F55}" type="presParOf" srcId="{F611856B-654B-4D05-9A33-EDEF7F8F7D35}" destId="{1E12858F-8863-4400-A0BC-630341421E8E}" srcOrd="9" destOrd="0" presId="urn:microsoft.com/office/officeart/2005/8/layout/vList2"/>
    <dgm:cxn modelId="{57178553-7F17-4FAE-8F2B-155589E321D0}" type="presParOf" srcId="{F611856B-654B-4D05-9A33-EDEF7F8F7D35}" destId="{B28E9664-8036-49AB-89F6-64CE3283EA57}" srcOrd="10" destOrd="0" presId="urn:microsoft.com/office/officeart/2005/8/layout/vList2"/>
    <dgm:cxn modelId="{E5DF2BB4-EDD3-4C7A-BF10-7F9226320371}" type="presParOf" srcId="{F611856B-654B-4D05-9A33-EDEF7F8F7D35}" destId="{1C709981-CD5E-4813-8531-DD657BE3BA87}" srcOrd="11" destOrd="0" presId="urn:microsoft.com/office/officeart/2005/8/layout/vList2"/>
    <dgm:cxn modelId="{FBF75440-E019-4534-8C6C-53F23C478396}" type="presParOf" srcId="{F611856B-654B-4D05-9A33-EDEF7F8F7D35}" destId="{9D5D031F-7263-45D5-9CE9-98C47D9BB0B8}" srcOrd="12" destOrd="0" presId="urn:microsoft.com/office/officeart/2005/8/layout/vList2"/>
    <dgm:cxn modelId="{D02E5A35-1344-40CE-B583-1C8D4B63CF0D}" type="presParOf" srcId="{F611856B-654B-4D05-9A33-EDEF7F8F7D35}" destId="{08E379BB-1936-4A99-B8FF-559E1A47F062}" srcOrd="13" destOrd="0" presId="urn:microsoft.com/office/officeart/2005/8/layout/vList2"/>
    <dgm:cxn modelId="{C024869D-7F42-4937-B1A6-C236231A1D3A}" type="presParOf" srcId="{F611856B-654B-4D05-9A33-EDEF7F8F7D35}" destId="{A942A597-F7B5-478F-AC04-32EA0423F476}" srcOrd="14" destOrd="0" presId="urn:microsoft.com/office/officeart/2005/8/layout/vList2"/>
    <dgm:cxn modelId="{191446A5-D86B-4988-869D-F2B15F979658}" type="presParOf" srcId="{F611856B-654B-4D05-9A33-EDEF7F8F7D35}" destId="{7B4A3268-E89A-4DF1-8D20-920325036D9F}" srcOrd="15" destOrd="0" presId="urn:microsoft.com/office/officeart/2005/8/layout/vList2"/>
    <dgm:cxn modelId="{78C11966-D7FC-4CCB-99EA-4CD97EA50FFE}" type="presParOf" srcId="{F611856B-654B-4D05-9A33-EDEF7F8F7D35}" destId="{9EC438C2-C9D9-4DED-918A-4DC5C759854C}"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306CAD-9D50-42B3-8E71-FDCB027FB776}" type="doc">
      <dgm:prSet loTypeId="urn:microsoft.com/office/officeart/2005/8/layout/process4" loCatId="process" qsTypeId="urn:microsoft.com/office/officeart/2005/8/quickstyle/simple2" qsCatId="simple" csTypeId="urn:microsoft.com/office/officeart/2005/8/colors/accent1_2" csCatId="accent1"/>
      <dgm:spPr/>
      <dgm:t>
        <a:bodyPr/>
        <a:lstStyle/>
        <a:p>
          <a:endParaRPr lang="en-US"/>
        </a:p>
      </dgm:t>
    </dgm:pt>
    <dgm:pt modelId="{CDD95EC3-6C92-4F93-A5A3-2F9FD2C82DD1}">
      <dgm:prSet/>
      <dgm:spPr/>
      <dgm:t>
        <a:bodyPr/>
        <a:lstStyle/>
        <a:p>
          <a:r>
            <a:rPr lang="en-US" b="1"/>
            <a:t>7. Voice Mail Messages</a:t>
          </a:r>
          <a:endParaRPr lang="en-US"/>
        </a:p>
      </dgm:t>
    </dgm:pt>
    <dgm:pt modelId="{134ACEFC-3CD6-4CA9-8AAF-3679C7F66F31}" type="parTrans" cxnId="{0BFE67A7-1DE5-4541-A8AA-BD094C1430B4}">
      <dgm:prSet/>
      <dgm:spPr/>
      <dgm:t>
        <a:bodyPr/>
        <a:lstStyle/>
        <a:p>
          <a:endParaRPr lang="en-US"/>
        </a:p>
      </dgm:t>
    </dgm:pt>
    <dgm:pt modelId="{876A4C82-7DF9-4E7C-90AB-9412B30E75E0}" type="sibTrans" cxnId="{0BFE67A7-1DE5-4541-A8AA-BD094C1430B4}">
      <dgm:prSet/>
      <dgm:spPr/>
      <dgm:t>
        <a:bodyPr/>
        <a:lstStyle/>
        <a:p>
          <a:endParaRPr lang="en-US"/>
        </a:p>
      </dgm:t>
    </dgm:pt>
    <dgm:pt modelId="{D54BD974-152B-4EFD-9062-A19E5272F624}">
      <dgm:prSet/>
      <dgm:spPr/>
      <dgm:t>
        <a:bodyPr/>
        <a:lstStyle/>
        <a:p>
          <a:r>
            <a:rPr lang="en-US" b="1"/>
            <a:t>Increase Usage:</a:t>
          </a:r>
          <a:r>
            <a:rPr lang="en-US"/>
            <a:t> Encourage customers to use voice mail more frequently by educating them on its benefits and ease of use. This can increase satisfaction and reduce churn.</a:t>
          </a:r>
        </a:p>
      </dgm:t>
    </dgm:pt>
    <dgm:pt modelId="{8CF30FE4-D929-4D82-8454-F1376E374541}" type="parTrans" cxnId="{8ED93B72-A29B-48ED-BE2D-7BEF28E654BE}">
      <dgm:prSet/>
      <dgm:spPr/>
      <dgm:t>
        <a:bodyPr/>
        <a:lstStyle/>
        <a:p>
          <a:endParaRPr lang="en-US"/>
        </a:p>
      </dgm:t>
    </dgm:pt>
    <dgm:pt modelId="{F6A7E1E2-1259-40FD-BB20-80FD91DB121F}" type="sibTrans" cxnId="{8ED93B72-A29B-48ED-BE2D-7BEF28E654BE}">
      <dgm:prSet/>
      <dgm:spPr/>
      <dgm:t>
        <a:bodyPr/>
        <a:lstStyle/>
        <a:p>
          <a:endParaRPr lang="en-US"/>
        </a:p>
      </dgm:t>
    </dgm:pt>
    <dgm:pt modelId="{D6CC78E3-7EA1-4A32-81A9-B27D2B9E25E8}" type="pres">
      <dgm:prSet presAssocID="{06306CAD-9D50-42B3-8E71-FDCB027FB776}" presName="Name0" presStyleCnt="0">
        <dgm:presLayoutVars>
          <dgm:dir/>
          <dgm:animLvl val="lvl"/>
          <dgm:resizeHandles val="exact"/>
        </dgm:presLayoutVars>
      </dgm:prSet>
      <dgm:spPr/>
    </dgm:pt>
    <dgm:pt modelId="{694F738F-9C70-4320-A9B1-73109C22EFA4}" type="pres">
      <dgm:prSet presAssocID="{D54BD974-152B-4EFD-9062-A19E5272F624}" presName="boxAndChildren" presStyleCnt="0"/>
      <dgm:spPr/>
    </dgm:pt>
    <dgm:pt modelId="{ED119FFC-C478-4CFF-A910-A6E937F0A9A0}" type="pres">
      <dgm:prSet presAssocID="{D54BD974-152B-4EFD-9062-A19E5272F624}" presName="parentTextBox" presStyleLbl="node1" presStyleIdx="0" presStyleCnt="2"/>
      <dgm:spPr/>
    </dgm:pt>
    <dgm:pt modelId="{53848AA0-F761-4702-8007-2BE04CCA4241}" type="pres">
      <dgm:prSet presAssocID="{876A4C82-7DF9-4E7C-90AB-9412B30E75E0}" presName="sp" presStyleCnt="0"/>
      <dgm:spPr/>
    </dgm:pt>
    <dgm:pt modelId="{893274EF-11C6-453D-ACA6-5187293F0D9C}" type="pres">
      <dgm:prSet presAssocID="{CDD95EC3-6C92-4F93-A5A3-2F9FD2C82DD1}" presName="arrowAndChildren" presStyleCnt="0"/>
      <dgm:spPr/>
    </dgm:pt>
    <dgm:pt modelId="{31556658-5AE9-4957-96DB-869C601FD198}" type="pres">
      <dgm:prSet presAssocID="{CDD95EC3-6C92-4F93-A5A3-2F9FD2C82DD1}" presName="parentTextArrow" presStyleLbl="node1" presStyleIdx="1" presStyleCnt="2"/>
      <dgm:spPr/>
    </dgm:pt>
  </dgm:ptLst>
  <dgm:cxnLst>
    <dgm:cxn modelId="{AC5C2F08-3717-40D4-9DEC-A33496AF7512}" type="presOf" srcId="{D54BD974-152B-4EFD-9062-A19E5272F624}" destId="{ED119FFC-C478-4CFF-A910-A6E937F0A9A0}" srcOrd="0" destOrd="0" presId="urn:microsoft.com/office/officeart/2005/8/layout/process4"/>
    <dgm:cxn modelId="{C6DCBC66-31E6-4C19-8E8D-54B3184B8D4F}" type="presOf" srcId="{06306CAD-9D50-42B3-8E71-FDCB027FB776}" destId="{D6CC78E3-7EA1-4A32-81A9-B27D2B9E25E8}" srcOrd="0" destOrd="0" presId="urn:microsoft.com/office/officeart/2005/8/layout/process4"/>
    <dgm:cxn modelId="{8ED93B72-A29B-48ED-BE2D-7BEF28E654BE}" srcId="{06306CAD-9D50-42B3-8E71-FDCB027FB776}" destId="{D54BD974-152B-4EFD-9062-A19E5272F624}" srcOrd="1" destOrd="0" parTransId="{8CF30FE4-D929-4D82-8454-F1376E374541}" sibTransId="{F6A7E1E2-1259-40FD-BB20-80FD91DB121F}"/>
    <dgm:cxn modelId="{159EF479-2BD6-4055-A645-E7B7DED07F55}" type="presOf" srcId="{CDD95EC3-6C92-4F93-A5A3-2F9FD2C82DD1}" destId="{31556658-5AE9-4957-96DB-869C601FD198}" srcOrd="0" destOrd="0" presId="urn:microsoft.com/office/officeart/2005/8/layout/process4"/>
    <dgm:cxn modelId="{0BFE67A7-1DE5-4541-A8AA-BD094C1430B4}" srcId="{06306CAD-9D50-42B3-8E71-FDCB027FB776}" destId="{CDD95EC3-6C92-4F93-A5A3-2F9FD2C82DD1}" srcOrd="0" destOrd="0" parTransId="{134ACEFC-3CD6-4CA9-8AAF-3679C7F66F31}" sibTransId="{876A4C82-7DF9-4E7C-90AB-9412B30E75E0}"/>
    <dgm:cxn modelId="{708B3567-0B7E-41EF-971C-52421DC14321}" type="presParOf" srcId="{D6CC78E3-7EA1-4A32-81A9-B27D2B9E25E8}" destId="{694F738F-9C70-4320-A9B1-73109C22EFA4}" srcOrd="0" destOrd="0" presId="urn:microsoft.com/office/officeart/2005/8/layout/process4"/>
    <dgm:cxn modelId="{A531675C-2405-4ECB-BB66-17B6D36931FF}" type="presParOf" srcId="{694F738F-9C70-4320-A9B1-73109C22EFA4}" destId="{ED119FFC-C478-4CFF-A910-A6E937F0A9A0}" srcOrd="0" destOrd="0" presId="urn:microsoft.com/office/officeart/2005/8/layout/process4"/>
    <dgm:cxn modelId="{A3735133-A8CB-4DB7-AC1D-3FABA2F41942}" type="presParOf" srcId="{D6CC78E3-7EA1-4A32-81A9-B27D2B9E25E8}" destId="{53848AA0-F761-4702-8007-2BE04CCA4241}" srcOrd="1" destOrd="0" presId="urn:microsoft.com/office/officeart/2005/8/layout/process4"/>
    <dgm:cxn modelId="{81BA3DEA-C67D-48A5-8840-E312CAE7BA3A}" type="presParOf" srcId="{D6CC78E3-7EA1-4A32-81A9-B27D2B9E25E8}" destId="{893274EF-11C6-453D-ACA6-5187293F0D9C}" srcOrd="2" destOrd="0" presId="urn:microsoft.com/office/officeart/2005/8/layout/process4"/>
    <dgm:cxn modelId="{8417F32A-9EEE-413C-8F4D-FB8CD13A2BDE}" type="presParOf" srcId="{893274EF-11C6-453D-ACA6-5187293F0D9C}" destId="{31556658-5AE9-4957-96DB-869C601FD19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DA18CD-251D-43A2-A23D-D78F6FCAAF3E}" type="doc">
      <dgm:prSet loTypeId="urn:microsoft.com/office/officeart/2005/8/layout/hierarchy1" loCatId="hierarchy" qsTypeId="urn:microsoft.com/office/officeart/2005/8/quickstyle/simple1" qsCatId="simple" csTypeId="urn:microsoft.com/office/officeart/2005/8/colors/accent3_2" csCatId="accent3" phldr="1"/>
      <dgm:spPr/>
      <dgm:t>
        <a:bodyPr/>
        <a:lstStyle/>
        <a:p>
          <a:endParaRPr lang="en-US"/>
        </a:p>
      </dgm:t>
    </dgm:pt>
    <dgm:pt modelId="{36ABEDDA-E65E-4056-A852-AB4E22DDF2AB}">
      <dgm:prSet/>
      <dgm:spPr/>
      <dgm:t>
        <a:bodyPr/>
        <a:lstStyle/>
        <a:p>
          <a:r>
            <a:rPr lang="en-US" b="0"/>
            <a:t>here we are going to focus on 3 evaluation.</a:t>
          </a:r>
          <a:endParaRPr lang="en-US"/>
        </a:p>
      </dgm:t>
    </dgm:pt>
    <dgm:pt modelId="{4D900616-7A5E-4114-9124-8511B4FCC000}" type="parTrans" cxnId="{A4358007-62AA-4935-8EB4-3B8BDF8322F0}">
      <dgm:prSet/>
      <dgm:spPr/>
      <dgm:t>
        <a:bodyPr/>
        <a:lstStyle/>
        <a:p>
          <a:endParaRPr lang="en-US"/>
        </a:p>
      </dgm:t>
    </dgm:pt>
    <dgm:pt modelId="{21B74707-EA95-4EBB-96FE-FD0DF69FABF4}" type="sibTrans" cxnId="{A4358007-62AA-4935-8EB4-3B8BDF8322F0}">
      <dgm:prSet/>
      <dgm:spPr/>
      <dgm:t>
        <a:bodyPr/>
        <a:lstStyle/>
        <a:p>
          <a:endParaRPr lang="en-US"/>
        </a:p>
      </dgm:t>
    </dgm:pt>
    <dgm:pt modelId="{898B4B4C-D38C-4A8A-B351-DC6FC56F1D1A}">
      <dgm:prSet/>
      <dgm:spPr/>
      <dgm:t>
        <a:bodyPr/>
        <a:lstStyle/>
        <a:p>
          <a:r>
            <a:rPr lang="en-US" b="0" dirty="0"/>
            <a:t>- our main focus is increasing the number of TRUE POSITIVES (customers more likely to churn) while reducing the number of FALSE NEGATIVES (customers who are likely to churn but the model cant identify them).</a:t>
          </a:r>
          <a:endParaRPr lang="en-US" dirty="0"/>
        </a:p>
      </dgm:t>
    </dgm:pt>
    <dgm:pt modelId="{44EF8ECD-A4BC-4695-B58B-0931531DA197}" type="parTrans" cxnId="{331C833A-5D76-404C-8242-7C1C3D61A9BC}">
      <dgm:prSet/>
      <dgm:spPr/>
      <dgm:t>
        <a:bodyPr/>
        <a:lstStyle/>
        <a:p>
          <a:endParaRPr lang="en-US"/>
        </a:p>
      </dgm:t>
    </dgm:pt>
    <dgm:pt modelId="{42C02445-746F-4CF9-B944-C838948BE6A2}" type="sibTrans" cxnId="{331C833A-5D76-404C-8242-7C1C3D61A9BC}">
      <dgm:prSet/>
      <dgm:spPr/>
      <dgm:t>
        <a:bodyPr/>
        <a:lstStyle/>
        <a:p>
          <a:endParaRPr lang="en-US"/>
        </a:p>
      </dgm:t>
    </dgm:pt>
    <dgm:pt modelId="{0CDDCED1-7B02-4051-B245-206AE0B2D29E}" type="pres">
      <dgm:prSet presAssocID="{EADA18CD-251D-43A2-A23D-D78F6FCAAF3E}" presName="hierChild1" presStyleCnt="0">
        <dgm:presLayoutVars>
          <dgm:chPref val="1"/>
          <dgm:dir/>
          <dgm:animOne val="branch"/>
          <dgm:animLvl val="lvl"/>
          <dgm:resizeHandles/>
        </dgm:presLayoutVars>
      </dgm:prSet>
      <dgm:spPr/>
    </dgm:pt>
    <dgm:pt modelId="{C373B2A5-FA71-4CF5-9C3C-F49D3E45CC54}" type="pres">
      <dgm:prSet presAssocID="{36ABEDDA-E65E-4056-A852-AB4E22DDF2AB}" presName="hierRoot1" presStyleCnt="0"/>
      <dgm:spPr/>
    </dgm:pt>
    <dgm:pt modelId="{E0854CAC-2B06-4E95-9B77-18D6B6AAD3DC}" type="pres">
      <dgm:prSet presAssocID="{36ABEDDA-E65E-4056-A852-AB4E22DDF2AB}" presName="composite" presStyleCnt="0"/>
      <dgm:spPr/>
    </dgm:pt>
    <dgm:pt modelId="{825D79A0-738B-4C0D-9FA1-4288A4F8E52B}" type="pres">
      <dgm:prSet presAssocID="{36ABEDDA-E65E-4056-A852-AB4E22DDF2AB}" presName="background" presStyleLbl="node0" presStyleIdx="0" presStyleCnt="2"/>
      <dgm:spPr/>
    </dgm:pt>
    <dgm:pt modelId="{A8D8F196-D971-4771-9561-981931BF31CD}" type="pres">
      <dgm:prSet presAssocID="{36ABEDDA-E65E-4056-A852-AB4E22DDF2AB}" presName="text" presStyleLbl="fgAcc0" presStyleIdx="0" presStyleCnt="2">
        <dgm:presLayoutVars>
          <dgm:chPref val="3"/>
        </dgm:presLayoutVars>
      </dgm:prSet>
      <dgm:spPr/>
    </dgm:pt>
    <dgm:pt modelId="{8A67EDC9-0AB0-40F1-9AA5-AFFEA5131A73}" type="pres">
      <dgm:prSet presAssocID="{36ABEDDA-E65E-4056-A852-AB4E22DDF2AB}" presName="hierChild2" presStyleCnt="0"/>
      <dgm:spPr/>
    </dgm:pt>
    <dgm:pt modelId="{7F93BA7D-ED4A-42E6-B65C-5FF26F379D07}" type="pres">
      <dgm:prSet presAssocID="{898B4B4C-D38C-4A8A-B351-DC6FC56F1D1A}" presName="hierRoot1" presStyleCnt="0"/>
      <dgm:spPr/>
    </dgm:pt>
    <dgm:pt modelId="{B69BB493-6E95-4D8E-86A2-B9775861A26F}" type="pres">
      <dgm:prSet presAssocID="{898B4B4C-D38C-4A8A-B351-DC6FC56F1D1A}" presName="composite" presStyleCnt="0"/>
      <dgm:spPr/>
    </dgm:pt>
    <dgm:pt modelId="{89511C0A-45D7-4F48-A746-24F3527F2A22}" type="pres">
      <dgm:prSet presAssocID="{898B4B4C-D38C-4A8A-B351-DC6FC56F1D1A}" presName="background" presStyleLbl="node0" presStyleIdx="1" presStyleCnt="2"/>
      <dgm:spPr/>
    </dgm:pt>
    <dgm:pt modelId="{242006A1-27BD-479B-B2C5-77DF09F69695}" type="pres">
      <dgm:prSet presAssocID="{898B4B4C-D38C-4A8A-B351-DC6FC56F1D1A}" presName="text" presStyleLbl="fgAcc0" presStyleIdx="1" presStyleCnt="2">
        <dgm:presLayoutVars>
          <dgm:chPref val="3"/>
        </dgm:presLayoutVars>
      </dgm:prSet>
      <dgm:spPr/>
    </dgm:pt>
    <dgm:pt modelId="{B15DB506-CD9F-480E-8D92-805B51E5233D}" type="pres">
      <dgm:prSet presAssocID="{898B4B4C-D38C-4A8A-B351-DC6FC56F1D1A}" presName="hierChild2" presStyleCnt="0"/>
      <dgm:spPr/>
    </dgm:pt>
  </dgm:ptLst>
  <dgm:cxnLst>
    <dgm:cxn modelId="{A4358007-62AA-4935-8EB4-3B8BDF8322F0}" srcId="{EADA18CD-251D-43A2-A23D-D78F6FCAAF3E}" destId="{36ABEDDA-E65E-4056-A852-AB4E22DDF2AB}" srcOrd="0" destOrd="0" parTransId="{4D900616-7A5E-4114-9124-8511B4FCC000}" sibTransId="{21B74707-EA95-4EBB-96FE-FD0DF69FABF4}"/>
    <dgm:cxn modelId="{0E4E1E1C-69E8-4802-9DB2-0DE5AC127867}" type="presOf" srcId="{36ABEDDA-E65E-4056-A852-AB4E22DDF2AB}" destId="{A8D8F196-D971-4771-9561-981931BF31CD}" srcOrd="0" destOrd="0" presId="urn:microsoft.com/office/officeart/2005/8/layout/hierarchy1"/>
    <dgm:cxn modelId="{331C833A-5D76-404C-8242-7C1C3D61A9BC}" srcId="{EADA18CD-251D-43A2-A23D-D78F6FCAAF3E}" destId="{898B4B4C-D38C-4A8A-B351-DC6FC56F1D1A}" srcOrd="1" destOrd="0" parTransId="{44EF8ECD-A4BC-4695-B58B-0931531DA197}" sibTransId="{42C02445-746F-4CF9-B944-C838948BE6A2}"/>
    <dgm:cxn modelId="{3E8BDD86-0E8B-48D0-BE49-4807B307C774}" type="presOf" srcId="{898B4B4C-D38C-4A8A-B351-DC6FC56F1D1A}" destId="{242006A1-27BD-479B-B2C5-77DF09F69695}" srcOrd="0" destOrd="0" presId="urn:microsoft.com/office/officeart/2005/8/layout/hierarchy1"/>
    <dgm:cxn modelId="{77F9FBBF-1D55-4DCB-96C9-F4526B99A69A}" type="presOf" srcId="{EADA18CD-251D-43A2-A23D-D78F6FCAAF3E}" destId="{0CDDCED1-7B02-4051-B245-206AE0B2D29E}" srcOrd="0" destOrd="0" presId="urn:microsoft.com/office/officeart/2005/8/layout/hierarchy1"/>
    <dgm:cxn modelId="{BB939583-6B70-41B5-85A5-2D93296FC5F0}" type="presParOf" srcId="{0CDDCED1-7B02-4051-B245-206AE0B2D29E}" destId="{C373B2A5-FA71-4CF5-9C3C-F49D3E45CC54}" srcOrd="0" destOrd="0" presId="urn:microsoft.com/office/officeart/2005/8/layout/hierarchy1"/>
    <dgm:cxn modelId="{773D5E03-3E45-4643-9786-52F81398E92E}" type="presParOf" srcId="{C373B2A5-FA71-4CF5-9C3C-F49D3E45CC54}" destId="{E0854CAC-2B06-4E95-9B77-18D6B6AAD3DC}" srcOrd="0" destOrd="0" presId="urn:microsoft.com/office/officeart/2005/8/layout/hierarchy1"/>
    <dgm:cxn modelId="{1A7CE419-AD1E-4770-A754-393D69AEE4B5}" type="presParOf" srcId="{E0854CAC-2B06-4E95-9B77-18D6B6AAD3DC}" destId="{825D79A0-738B-4C0D-9FA1-4288A4F8E52B}" srcOrd="0" destOrd="0" presId="urn:microsoft.com/office/officeart/2005/8/layout/hierarchy1"/>
    <dgm:cxn modelId="{27732E3F-A5CB-48A4-80CF-2E63C2FC18C1}" type="presParOf" srcId="{E0854CAC-2B06-4E95-9B77-18D6B6AAD3DC}" destId="{A8D8F196-D971-4771-9561-981931BF31CD}" srcOrd="1" destOrd="0" presId="urn:microsoft.com/office/officeart/2005/8/layout/hierarchy1"/>
    <dgm:cxn modelId="{06C3410C-4FC5-4940-856D-6C3D2A0C6362}" type="presParOf" srcId="{C373B2A5-FA71-4CF5-9C3C-F49D3E45CC54}" destId="{8A67EDC9-0AB0-40F1-9AA5-AFFEA5131A73}" srcOrd="1" destOrd="0" presId="urn:microsoft.com/office/officeart/2005/8/layout/hierarchy1"/>
    <dgm:cxn modelId="{606E4307-E6F4-4452-AD35-E317BDF35388}" type="presParOf" srcId="{0CDDCED1-7B02-4051-B245-206AE0B2D29E}" destId="{7F93BA7D-ED4A-42E6-B65C-5FF26F379D07}" srcOrd="1" destOrd="0" presId="urn:microsoft.com/office/officeart/2005/8/layout/hierarchy1"/>
    <dgm:cxn modelId="{4598670B-F728-4DF3-9EE9-B37C828D4208}" type="presParOf" srcId="{7F93BA7D-ED4A-42E6-B65C-5FF26F379D07}" destId="{B69BB493-6E95-4D8E-86A2-B9775861A26F}" srcOrd="0" destOrd="0" presId="urn:microsoft.com/office/officeart/2005/8/layout/hierarchy1"/>
    <dgm:cxn modelId="{94FC0678-085E-41B2-9D81-C1C50C975618}" type="presParOf" srcId="{B69BB493-6E95-4D8E-86A2-B9775861A26F}" destId="{89511C0A-45D7-4F48-A746-24F3527F2A22}" srcOrd="0" destOrd="0" presId="urn:microsoft.com/office/officeart/2005/8/layout/hierarchy1"/>
    <dgm:cxn modelId="{48DBB6B3-4E81-4FAD-B165-486C07570EA5}" type="presParOf" srcId="{B69BB493-6E95-4D8E-86A2-B9775861A26F}" destId="{242006A1-27BD-479B-B2C5-77DF09F69695}" srcOrd="1" destOrd="0" presId="urn:microsoft.com/office/officeart/2005/8/layout/hierarchy1"/>
    <dgm:cxn modelId="{43E7A205-C606-4336-B790-E50D1D161985}" type="presParOf" srcId="{7F93BA7D-ED4A-42E6-B65C-5FF26F379D07}" destId="{B15DB506-CD9F-480E-8D92-805B51E5233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926441-E3B7-4F60-B14D-DD6A10089366}"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US"/>
        </a:p>
      </dgm:t>
    </dgm:pt>
    <dgm:pt modelId="{BAE847DF-07C1-4F81-A723-29AD37BC4484}">
      <dgm:prSet/>
      <dgm:spPr/>
      <dgm:t>
        <a:bodyPr/>
        <a:lstStyle/>
        <a:p>
          <a:r>
            <a:rPr lang="en-US" b="1" i="0" baseline="0"/>
            <a:t>Random Forest</a:t>
          </a:r>
          <a:r>
            <a:rPr lang="en-US" b="0" i="0" baseline="0"/>
            <a:t>:</a:t>
          </a:r>
          <a:endParaRPr lang="en-US"/>
        </a:p>
      </dgm:t>
    </dgm:pt>
    <dgm:pt modelId="{668E6819-19F5-4F5A-A00A-517A0E71AEA7}" type="parTrans" cxnId="{22536EAA-E6C7-494E-8844-7CD78DB1375E}">
      <dgm:prSet/>
      <dgm:spPr/>
      <dgm:t>
        <a:bodyPr/>
        <a:lstStyle/>
        <a:p>
          <a:endParaRPr lang="en-US"/>
        </a:p>
      </dgm:t>
    </dgm:pt>
    <dgm:pt modelId="{A7E064FE-3441-4F6B-B023-D3C9B0C9C33E}" type="sibTrans" cxnId="{22536EAA-E6C7-494E-8844-7CD78DB1375E}">
      <dgm:prSet/>
      <dgm:spPr/>
      <dgm:t>
        <a:bodyPr/>
        <a:lstStyle/>
        <a:p>
          <a:endParaRPr lang="en-US"/>
        </a:p>
      </dgm:t>
    </dgm:pt>
    <dgm:pt modelId="{E34E15F7-0214-4930-B69A-CCEAAB5930F8}">
      <dgm:prSet/>
      <dgm:spPr/>
      <dgm:t>
        <a:bodyPr/>
        <a:lstStyle/>
        <a:p>
          <a:r>
            <a:rPr lang="en-US" b="0" i="0" baseline="0"/>
            <a:t>Recall for Class 1: </a:t>
          </a:r>
          <a:r>
            <a:rPr lang="en-US" b="1" i="0" baseline="0"/>
            <a:t>0.76</a:t>
          </a:r>
          <a:r>
            <a:rPr lang="en-US" b="0" i="0" baseline="0"/>
            <a:t> (captures more positives)</a:t>
          </a:r>
          <a:endParaRPr lang="en-US"/>
        </a:p>
      </dgm:t>
    </dgm:pt>
    <dgm:pt modelId="{994FDBCE-880B-442C-8664-C1D00653C02D}" type="parTrans" cxnId="{1EF777EA-8D58-430C-9744-79C1D3F71D30}">
      <dgm:prSet/>
      <dgm:spPr/>
      <dgm:t>
        <a:bodyPr/>
        <a:lstStyle/>
        <a:p>
          <a:endParaRPr lang="en-US"/>
        </a:p>
      </dgm:t>
    </dgm:pt>
    <dgm:pt modelId="{43AD39CE-485F-4717-A04C-1B1B9B270CFB}" type="sibTrans" cxnId="{1EF777EA-8D58-430C-9744-79C1D3F71D30}">
      <dgm:prSet/>
      <dgm:spPr/>
      <dgm:t>
        <a:bodyPr/>
        <a:lstStyle/>
        <a:p>
          <a:endParaRPr lang="en-US"/>
        </a:p>
      </dgm:t>
    </dgm:pt>
    <dgm:pt modelId="{B108FB7A-37AE-409E-8CDC-9C441B320929}">
      <dgm:prSet/>
      <dgm:spPr/>
      <dgm:t>
        <a:bodyPr/>
        <a:lstStyle/>
        <a:p>
          <a:r>
            <a:rPr lang="en-US" b="0" i="0" baseline="0" dirty="0"/>
            <a:t>Slightly lower precision compared to Gradient Boosting</a:t>
          </a:r>
          <a:endParaRPr lang="en-US" dirty="0"/>
        </a:p>
      </dgm:t>
    </dgm:pt>
    <dgm:pt modelId="{72EC6222-00A0-421E-A9EF-EBCA9FBC1D1B}" type="parTrans" cxnId="{D42B2E48-77AE-41C1-92E8-F1DF58D9070A}">
      <dgm:prSet/>
      <dgm:spPr/>
      <dgm:t>
        <a:bodyPr/>
        <a:lstStyle/>
        <a:p>
          <a:endParaRPr lang="en-US"/>
        </a:p>
      </dgm:t>
    </dgm:pt>
    <dgm:pt modelId="{F0E10451-795B-4BAE-AC5B-B211D217CADA}" type="sibTrans" cxnId="{D42B2E48-77AE-41C1-92E8-F1DF58D9070A}">
      <dgm:prSet/>
      <dgm:spPr/>
      <dgm:t>
        <a:bodyPr/>
        <a:lstStyle/>
        <a:p>
          <a:endParaRPr lang="en-US"/>
        </a:p>
      </dgm:t>
    </dgm:pt>
    <dgm:pt modelId="{54FC3DDE-CF74-44A0-9902-D7FD120A1C03}">
      <dgm:prSet/>
      <dgm:spPr/>
      <dgm:t>
        <a:bodyPr/>
        <a:lstStyle/>
        <a:p>
          <a:r>
            <a:rPr lang="en-US" b="1" i="0" baseline="0"/>
            <a:t>Gradient Boosting</a:t>
          </a:r>
          <a:r>
            <a:rPr lang="en-US" b="0" i="0" baseline="0"/>
            <a:t>:</a:t>
          </a:r>
          <a:endParaRPr lang="en-US"/>
        </a:p>
      </dgm:t>
    </dgm:pt>
    <dgm:pt modelId="{3EEC4505-99FE-4B2A-BB99-41DCB6B3474C}" type="parTrans" cxnId="{0B6F4D80-87CC-4858-B5BD-F786208B4B3A}">
      <dgm:prSet/>
      <dgm:spPr/>
      <dgm:t>
        <a:bodyPr/>
        <a:lstStyle/>
        <a:p>
          <a:endParaRPr lang="en-US"/>
        </a:p>
      </dgm:t>
    </dgm:pt>
    <dgm:pt modelId="{8E2A0144-08ED-4602-B006-FEB98D7203EC}" type="sibTrans" cxnId="{0B6F4D80-87CC-4858-B5BD-F786208B4B3A}">
      <dgm:prSet/>
      <dgm:spPr/>
      <dgm:t>
        <a:bodyPr/>
        <a:lstStyle/>
        <a:p>
          <a:endParaRPr lang="en-US"/>
        </a:p>
      </dgm:t>
    </dgm:pt>
    <dgm:pt modelId="{2214983B-D7DC-4D32-9C06-96BDC9FABB58}">
      <dgm:prSet/>
      <dgm:spPr/>
      <dgm:t>
        <a:bodyPr/>
        <a:lstStyle/>
        <a:p>
          <a:r>
            <a:rPr lang="en-US" b="0" i="0" baseline="0"/>
            <a:t>Precision: </a:t>
          </a:r>
          <a:r>
            <a:rPr lang="en-US" b="1" i="0" baseline="0"/>
            <a:t>0.74</a:t>
          </a:r>
          <a:r>
            <a:rPr lang="en-US" b="0" i="0" baseline="0"/>
            <a:t> (better precision than Random Forest)</a:t>
          </a:r>
          <a:endParaRPr lang="en-US"/>
        </a:p>
      </dgm:t>
    </dgm:pt>
    <dgm:pt modelId="{700552E0-94F9-4E62-B13E-A05CC82BB8A2}" type="parTrans" cxnId="{60F44904-E198-49B1-A1F1-E0835C0DB4E1}">
      <dgm:prSet/>
      <dgm:spPr/>
      <dgm:t>
        <a:bodyPr/>
        <a:lstStyle/>
        <a:p>
          <a:endParaRPr lang="en-US"/>
        </a:p>
      </dgm:t>
    </dgm:pt>
    <dgm:pt modelId="{F0A4EC56-DB87-4504-975B-2EF1BA80503C}" type="sibTrans" cxnId="{60F44904-E198-49B1-A1F1-E0835C0DB4E1}">
      <dgm:prSet/>
      <dgm:spPr/>
      <dgm:t>
        <a:bodyPr/>
        <a:lstStyle/>
        <a:p>
          <a:endParaRPr lang="en-US"/>
        </a:p>
      </dgm:t>
    </dgm:pt>
    <dgm:pt modelId="{31225946-E975-4E44-ABFC-B66669F51B98}">
      <dgm:prSet/>
      <dgm:spPr/>
      <dgm:t>
        <a:bodyPr/>
        <a:lstStyle/>
        <a:p>
          <a:r>
            <a:rPr lang="en-US" b="0" i="0" baseline="0"/>
            <a:t>Higher false negatives (misses more positives)</a:t>
          </a:r>
          <a:endParaRPr lang="en-US"/>
        </a:p>
      </dgm:t>
    </dgm:pt>
    <dgm:pt modelId="{440DAEC1-CF66-47E1-911D-B3DA2E301509}" type="parTrans" cxnId="{FB84E863-5CD8-4890-A6BD-69A470A5F612}">
      <dgm:prSet/>
      <dgm:spPr/>
      <dgm:t>
        <a:bodyPr/>
        <a:lstStyle/>
        <a:p>
          <a:endParaRPr lang="en-US"/>
        </a:p>
      </dgm:t>
    </dgm:pt>
    <dgm:pt modelId="{79D7CCB8-3B59-45EB-83CE-44D984C10AA7}" type="sibTrans" cxnId="{FB84E863-5CD8-4890-A6BD-69A470A5F612}">
      <dgm:prSet/>
      <dgm:spPr/>
      <dgm:t>
        <a:bodyPr/>
        <a:lstStyle/>
        <a:p>
          <a:endParaRPr lang="en-US"/>
        </a:p>
      </dgm:t>
    </dgm:pt>
    <dgm:pt modelId="{2CAE83E0-6A47-4F84-BD4F-D540D57ED5E7}">
      <dgm:prSet/>
      <dgm:spPr/>
      <dgm:t>
        <a:bodyPr/>
        <a:lstStyle/>
        <a:p>
          <a:r>
            <a:rPr lang="en-US" b="1" i="0" baseline="0"/>
            <a:t>LightGBM</a:t>
          </a:r>
          <a:r>
            <a:rPr lang="en-US" b="0" i="0" baseline="0"/>
            <a:t>:</a:t>
          </a:r>
          <a:endParaRPr lang="en-US"/>
        </a:p>
      </dgm:t>
    </dgm:pt>
    <dgm:pt modelId="{695C9E35-89F9-44CA-A267-3DC2DF003B5B}" type="parTrans" cxnId="{82FE5152-DE49-4D64-BDD9-1B32A934F891}">
      <dgm:prSet/>
      <dgm:spPr/>
      <dgm:t>
        <a:bodyPr/>
        <a:lstStyle/>
        <a:p>
          <a:endParaRPr lang="en-US"/>
        </a:p>
      </dgm:t>
    </dgm:pt>
    <dgm:pt modelId="{E0B7928D-5BB1-4973-95A8-E9BD73BC8D34}" type="sibTrans" cxnId="{82FE5152-DE49-4D64-BDD9-1B32A934F891}">
      <dgm:prSet/>
      <dgm:spPr/>
      <dgm:t>
        <a:bodyPr/>
        <a:lstStyle/>
        <a:p>
          <a:endParaRPr lang="en-US"/>
        </a:p>
      </dgm:t>
    </dgm:pt>
    <dgm:pt modelId="{5599D9D2-08DE-43EA-BC6F-C1AB5F060141}">
      <dgm:prSet/>
      <dgm:spPr/>
      <dgm:t>
        <a:bodyPr/>
        <a:lstStyle/>
        <a:p>
          <a:r>
            <a:rPr lang="en-US" b="0" i="0" baseline="0"/>
            <a:t>Slightly higher false negatives</a:t>
          </a:r>
          <a:endParaRPr lang="en-US"/>
        </a:p>
      </dgm:t>
    </dgm:pt>
    <dgm:pt modelId="{83304FEF-0A43-4398-B7C8-2700CCDE8DF2}" type="parTrans" cxnId="{786CC51E-AC0D-4295-A441-8791B2CA4B45}">
      <dgm:prSet/>
      <dgm:spPr/>
      <dgm:t>
        <a:bodyPr/>
        <a:lstStyle/>
        <a:p>
          <a:endParaRPr lang="en-US"/>
        </a:p>
      </dgm:t>
    </dgm:pt>
    <dgm:pt modelId="{6873F476-1B7B-4348-9058-AAD661E35CD3}" type="sibTrans" cxnId="{786CC51E-AC0D-4295-A441-8791B2CA4B45}">
      <dgm:prSet/>
      <dgm:spPr/>
      <dgm:t>
        <a:bodyPr/>
        <a:lstStyle/>
        <a:p>
          <a:endParaRPr lang="en-US"/>
        </a:p>
      </dgm:t>
    </dgm:pt>
    <dgm:pt modelId="{4B766C0C-0366-4B38-9B05-5B5A68DA9D89}" type="pres">
      <dgm:prSet presAssocID="{D3926441-E3B7-4F60-B14D-DD6A10089366}" presName="linear" presStyleCnt="0">
        <dgm:presLayoutVars>
          <dgm:animLvl val="lvl"/>
          <dgm:resizeHandles val="exact"/>
        </dgm:presLayoutVars>
      </dgm:prSet>
      <dgm:spPr/>
    </dgm:pt>
    <dgm:pt modelId="{E3EF063E-5D5F-4EFC-874E-A4DAFA98C794}" type="pres">
      <dgm:prSet presAssocID="{BAE847DF-07C1-4F81-A723-29AD37BC4484}" presName="parentText" presStyleLbl="node1" presStyleIdx="0" presStyleCnt="8">
        <dgm:presLayoutVars>
          <dgm:chMax val="0"/>
          <dgm:bulletEnabled val="1"/>
        </dgm:presLayoutVars>
      </dgm:prSet>
      <dgm:spPr/>
    </dgm:pt>
    <dgm:pt modelId="{55A41A65-3E6C-4A53-868F-BE3FAD447BBD}" type="pres">
      <dgm:prSet presAssocID="{A7E064FE-3441-4F6B-B023-D3C9B0C9C33E}" presName="spacer" presStyleCnt="0"/>
      <dgm:spPr/>
    </dgm:pt>
    <dgm:pt modelId="{AFAC68EC-FDFF-4D92-87E7-5BEE7DD48533}" type="pres">
      <dgm:prSet presAssocID="{E34E15F7-0214-4930-B69A-CCEAAB5930F8}" presName="parentText" presStyleLbl="node1" presStyleIdx="1" presStyleCnt="8">
        <dgm:presLayoutVars>
          <dgm:chMax val="0"/>
          <dgm:bulletEnabled val="1"/>
        </dgm:presLayoutVars>
      </dgm:prSet>
      <dgm:spPr/>
    </dgm:pt>
    <dgm:pt modelId="{21E64E6E-5A7A-422C-B8C7-91344E3CCF73}" type="pres">
      <dgm:prSet presAssocID="{43AD39CE-485F-4717-A04C-1B1B9B270CFB}" presName="spacer" presStyleCnt="0"/>
      <dgm:spPr/>
    </dgm:pt>
    <dgm:pt modelId="{9BE7A5A7-B844-4DC2-B152-22D709629400}" type="pres">
      <dgm:prSet presAssocID="{B108FB7A-37AE-409E-8CDC-9C441B320929}" presName="parentText" presStyleLbl="node1" presStyleIdx="2" presStyleCnt="8">
        <dgm:presLayoutVars>
          <dgm:chMax val="0"/>
          <dgm:bulletEnabled val="1"/>
        </dgm:presLayoutVars>
      </dgm:prSet>
      <dgm:spPr/>
    </dgm:pt>
    <dgm:pt modelId="{DAAC67F3-907B-417A-844B-DC6670DAFDA9}" type="pres">
      <dgm:prSet presAssocID="{F0E10451-795B-4BAE-AC5B-B211D217CADA}" presName="spacer" presStyleCnt="0"/>
      <dgm:spPr/>
    </dgm:pt>
    <dgm:pt modelId="{347A3AC8-EDF2-4A71-93A9-C16D39BB250E}" type="pres">
      <dgm:prSet presAssocID="{54FC3DDE-CF74-44A0-9902-D7FD120A1C03}" presName="parentText" presStyleLbl="node1" presStyleIdx="3" presStyleCnt="8">
        <dgm:presLayoutVars>
          <dgm:chMax val="0"/>
          <dgm:bulletEnabled val="1"/>
        </dgm:presLayoutVars>
      </dgm:prSet>
      <dgm:spPr/>
    </dgm:pt>
    <dgm:pt modelId="{5694C4F0-D529-47DB-9A23-20D2EE3FA167}" type="pres">
      <dgm:prSet presAssocID="{8E2A0144-08ED-4602-B006-FEB98D7203EC}" presName="spacer" presStyleCnt="0"/>
      <dgm:spPr/>
    </dgm:pt>
    <dgm:pt modelId="{97443827-7138-450B-AE40-9A850F18DC84}" type="pres">
      <dgm:prSet presAssocID="{2214983B-D7DC-4D32-9C06-96BDC9FABB58}" presName="parentText" presStyleLbl="node1" presStyleIdx="4" presStyleCnt="8">
        <dgm:presLayoutVars>
          <dgm:chMax val="0"/>
          <dgm:bulletEnabled val="1"/>
        </dgm:presLayoutVars>
      </dgm:prSet>
      <dgm:spPr/>
    </dgm:pt>
    <dgm:pt modelId="{95771D4D-EAD8-4F15-A9BB-AEE1AD7D5691}" type="pres">
      <dgm:prSet presAssocID="{F0A4EC56-DB87-4504-975B-2EF1BA80503C}" presName="spacer" presStyleCnt="0"/>
      <dgm:spPr/>
    </dgm:pt>
    <dgm:pt modelId="{8B3834D3-A611-4ADC-A9C2-ED646301F105}" type="pres">
      <dgm:prSet presAssocID="{31225946-E975-4E44-ABFC-B66669F51B98}" presName="parentText" presStyleLbl="node1" presStyleIdx="5" presStyleCnt="8">
        <dgm:presLayoutVars>
          <dgm:chMax val="0"/>
          <dgm:bulletEnabled val="1"/>
        </dgm:presLayoutVars>
      </dgm:prSet>
      <dgm:spPr/>
    </dgm:pt>
    <dgm:pt modelId="{EB561F08-B8CF-450D-945E-3C78E62C88EC}" type="pres">
      <dgm:prSet presAssocID="{79D7CCB8-3B59-45EB-83CE-44D984C10AA7}" presName="spacer" presStyleCnt="0"/>
      <dgm:spPr/>
    </dgm:pt>
    <dgm:pt modelId="{849BB6B2-B8B7-48B2-A288-99A39F42235B}" type="pres">
      <dgm:prSet presAssocID="{2CAE83E0-6A47-4F84-BD4F-D540D57ED5E7}" presName="parentText" presStyleLbl="node1" presStyleIdx="6" presStyleCnt="8">
        <dgm:presLayoutVars>
          <dgm:chMax val="0"/>
          <dgm:bulletEnabled val="1"/>
        </dgm:presLayoutVars>
      </dgm:prSet>
      <dgm:spPr/>
    </dgm:pt>
    <dgm:pt modelId="{B4390B8F-A87E-44CC-8A34-7422DF526F44}" type="pres">
      <dgm:prSet presAssocID="{E0B7928D-5BB1-4973-95A8-E9BD73BC8D34}" presName="spacer" presStyleCnt="0"/>
      <dgm:spPr/>
    </dgm:pt>
    <dgm:pt modelId="{CAF46D14-DA57-46B0-8E6B-E73C39F98BC6}" type="pres">
      <dgm:prSet presAssocID="{5599D9D2-08DE-43EA-BC6F-C1AB5F060141}" presName="parentText" presStyleLbl="node1" presStyleIdx="7" presStyleCnt="8">
        <dgm:presLayoutVars>
          <dgm:chMax val="0"/>
          <dgm:bulletEnabled val="1"/>
        </dgm:presLayoutVars>
      </dgm:prSet>
      <dgm:spPr/>
    </dgm:pt>
  </dgm:ptLst>
  <dgm:cxnLst>
    <dgm:cxn modelId="{60F44904-E198-49B1-A1F1-E0835C0DB4E1}" srcId="{D3926441-E3B7-4F60-B14D-DD6A10089366}" destId="{2214983B-D7DC-4D32-9C06-96BDC9FABB58}" srcOrd="4" destOrd="0" parTransId="{700552E0-94F9-4E62-B13E-A05CC82BB8A2}" sibTransId="{F0A4EC56-DB87-4504-975B-2EF1BA80503C}"/>
    <dgm:cxn modelId="{786CC51E-AC0D-4295-A441-8791B2CA4B45}" srcId="{D3926441-E3B7-4F60-B14D-DD6A10089366}" destId="{5599D9D2-08DE-43EA-BC6F-C1AB5F060141}" srcOrd="7" destOrd="0" parTransId="{83304FEF-0A43-4398-B7C8-2700CCDE8DF2}" sibTransId="{6873F476-1B7B-4348-9058-AAD661E35CD3}"/>
    <dgm:cxn modelId="{5C00762B-7893-42FF-8E20-1C90880B8D1E}" type="presOf" srcId="{D3926441-E3B7-4F60-B14D-DD6A10089366}" destId="{4B766C0C-0366-4B38-9B05-5B5A68DA9D89}" srcOrd="0" destOrd="0" presId="urn:microsoft.com/office/officeart/2005/8/layout/vList2"/>
    <dgm:cxn modelId="{5B75E35F-659B-409E-A951-DF1996698C4A}" type="presOf" srcId="{2214983B-D7DC-4D32-9C06-96BDC9FABB58}" destId="{97443827-7138-450B-AE40-9A850F18DC84}" srcOrd="0" destOrd="0" presId="urn:microsoft.com/office/officeart/2005/8/layout/vList2"/>
    <dgm:cxn modelId="{FB84E863-5CD8-4890-A6BD-69A470A5F612}" srcId="{D3926441-E3B7-4F60-B14D-DD6A10089366}" destId="{31225946-E975-4E44-ABFC-B66669F51B98}" srcOrd="5" destOrd="0" parTransId="{440DAEC1-CF66-47E1-911D-B3DA2E301509}" sibTransId="{79D7CCB8-3B59-45EB-83CE-44D984C10AA7}"/>
    <dgm:cxn modelId="{D42B2E48-77AE-41C1-92E8-F1DF58D9070A}" srcId="{D3926441-E3B7-4F60-B14D-DD6A10089366}" destId="{B108FB7A-37AE-409E-8CDC-9C441B320929}" srcOrd="2" destOrd="0" parTransId="{72EC6222-00A0-421E-A9EF-EBCA9FBC1D1B}" sibTransId="{F0E10451-795B-4BAE-AC5B-B211D217CADA}"/>
    <dgm:cxn modelId="{9E5D2A4B-0EF6-4CFF-AA6D-5B431143DF59}" type="presOf" srcId="{2CAE83E0-6A47-4F84-BD4F-D540D57ED5E7}" destId="{849BB6B2-B8B7-48B2-A288-99A39F42235B}" srcOrd="0" destOrd="0" presId="urn:microsoft.com/office/officeart/2005/8/layout/vList2"/>
    <dgm:cxn modelId="{82FE5152-DE49-4D64-BDD9-1B32A934F891}" srcId="{D3926441-E3B7-4F60-B14D-DD6A10089366}" destId="{2CAE83E0-6A47-4F84-BD4F-D540D57ED5E7}" srcOrd="6" destOrd="0" parTransId="{695C9E35-89F9-44CA-A267-3DC2DF003B5B}" sibTransId="{E0B7928D-5BB1-4973-95A8-E9BD73BC8D34}"/>
    <dgm:cxn modelId="{0B6F4D80-87CC-4858-B5BD-F786208B4B3A}" srcId="{D3926441-E3B7-4F60-B14D-DD6A10089366}" destId="{54FC3DDE-CF74-44A0-9902-D7FD120A1C03}" srcOrd="3" destOrd="0" parTransId="{3EEC4505-99FE-4B2A-BB99-41DCB6B3474C}" sibTransId="{8E2A0144-08ED-4602-B006-FEB98D7203EC}"/>
    <dgm:cxn modelId="{F54B5D82-E374-4778-ACDC-CBD03149FB63}" type="presOf" srcId="{31225946-E975-4E44-ABFC-B66669F51B98}" destId="{8B3834D3-A611-4ADC-A9C2-ED646301F105}" srcOrd="0" destOrd="0" presId="urn:microsoft.com/office/officeart/2005/8/layout/vList2"/>
    <dgm:cxn modelId="{945BD483-3069-45D3-B7A0-ABBEE9BBA156}" type="presOf" srcId="{54FC3DDE-CF74-44A0-9902-D7FD120A1C03}" destId="{347A3AC8-EDF2-4A71-93A9-C16D39BB250E}" srcOrd="0" destOrd="0" presId="urn:microsoft.com/office/officeart/2005/8/layout/vList2"/>
    <dgm:cxn modelId="{7F172BA3-7601-44E9-90FA-62F3AEF9E464}" type="presOf" srcId="{B108FB7A-37AE-409E-8CDC-9C441B320929}" destId="{9BE7A5A7-B844-4DC2-B152-22D709629400}" srcOrd="0" destOrd="0" presId="urn:microsoft.com/office/officeart/2005/8/layout/vList2"/>
    <dgm:cxn modelId="{22536EAA-E6C7-494E-8844-7CD78DB1375E}" srcId="{D3926441-E3B7-4F60-B14D-DD6A10089366}" destId="{BAE847DF-07C1-4F81-A723-29AD37BC4484}" srcOrd="0" destOrd="0" parTransId="{668E6819-19F5-4F5A-A00A-517A0E71AEA7}" sibTransId="{A7E064FE-3441-4F6B-B023-D3C9B0C9C33E}"/>
    <dgm:cxn modelId="{E77248AC-D560-43AC-823B-B5D187BEB0AE}" type="presOf" srcId="{5599D9D2-08DE-43EA-BC6F-C1AB5F060141}" destId="{CAF46D14-DA57-46B0-8E6B-E73C39F98BC6}" srcOrd="0" destOrd="0" presId="urn:microsoft.com/office/officeart/2005/8/layout/vList2"/>
    <dgm:cxn modelId="{17DCF9B9-7277-425C-AE70-54384F9E1034}" type="presOf" srcId="{BAE847DF-07C1-4F81-A723-29AD37BC4484}" destId="{E3EF063E-5D5F-4EFC-874E-A4DAFA98C794}" srcOrd="0" destOrd="0" presId="urn:microsoft.com/office/officeart/2005/8/layout/vList2"/>
    <dgm:cxn modelId="{90EAD0E7-7D11-485C-BF7D-3984359991BC}" type="presOf" srcId="{E34E15F7-0214-4930-B69A-CCEAAB5930F8}" destId="{AFAC68EC-FDFF-4D92-87E7-5BEE7DD48533}" srcOrd="0" destOrd="0" presId="urn:microsoft.com/office/officeart/2005/8/layout/vList2"/>
    <dgm:cxn modelId="{1EF777EA-8D58-430C-9744-79C1D3F71D30}" srcId="{D3926441-E3B7-4F60-B14D-DD6A10089366}" destId="{E34E15F7-0214-4930-B69A-CCEAAB5930F8}" srcOrd="1" destOrd="0" parTransId="{994FDBCE-880B-442C-8664-C1D00653C02D}" sibTransId="{43AD39CE-485F-4717-A04C-1B1B9B270CFB}"/>
    <dgm:cxn modelId="{C7002FD5-F320-4C0E-ABAE-03F8F57CD467}" type="presParOf" srcId="{4B766C0C-0366-4B38-9B05-5B5A68DA9D89}" destId="{E3EF063E-5D5F-4EFC-874E-A4DAFA98C794}" srcOrd="0" destOrd="0" presId="urn:microsoft.com/office/officeart/2005/8/layout/vList2"/>
    <dgm:cxn modelId="{C1FCC1B7-3BAF-409C-BE77-DCE50B231A35}" type="presParOf" srcId="{4B766C0C-0366-4B38-9B05-5B5A68DA9D89}" destId="{55A41A65-3E6C-4A53-868F-BE3FAD447BBD}" srcOrd="1" destOrd="0" presId="urn:microsoft.com/office/officeart/2005/8/layout/vList2"/>
    <dgm:cxn modelId="{899A4FE0-15E8-47A3-966D-9A6192A224B5}" type="presParOf" srcId="{4B766C0C-0366-4B38-9B05-5B5A68DA9D89}" destId="{AFAC68EC-FDFF-4D92-87E7-5BEE7DD48533}" srcOrd="2" destOrd="0" presId="urn:microsoft.com/office/officeart/2005/8/layout/vList2"/>
    <dgm:cxn modelId="{DB0D5F4A-D445-4DE5-AE70-6B72133FAC2C}" type="presParOf" srcId="{4B766C0C-0366-4B38-9B05-5B5A68DA9D89}" destId="{21E64E6E-5A7A-422C-B8C7-91344E3CCF73}" srcOrd="3" destOrd="0" presId="urn:microsoft.com/office/officeart/2005/8/layout/vList2"/>
    <dgm:cxn modelId="{929DD38C-5638-45CD-B6BA-BD425523DD1A}" type="presParOf" srcId="{4B766C0C-0366-4B38-9B05-5B5A68DA9D89}" destId="{9BE7A5A7-B844-4DC2-B152-22D709629400}" srcOrd="4" destOrd="0" presId="urn:microsoft.com/office/officeart/2005/8/layout/vList2"/>
    <dgm:cxn modelId="{AAB9B5A2-737D-4FDB-B596-AD5C2693174D}" type="presParOf" srcId="{4B766C0C-0366-4B38-9B05-5B5A68DA9D89}" destId="{DAAC67F3-907B-417A-844B-DC6670DAFDA9}" srcOrd="5" destOrd="0" presId="urn:microsoft.com/office/officeart/2005/8/layout/vList2"/>
    <dgm:cxn modelId="{25C371BF-B9A5-4099-AA1B-33EEB86E3FEC}" type="presParOf" srcId="{4B766C0C-0366-4B38-9B05-5B5A68DA9D89}" destId="{347A3AC8-EDF2-4A71-93A9-C16D39BB250E}" srcOrd="6" destOrd="0" presId="urn:microsoft.com/office/officeart/2005/8/layout/vList2"/>
    <dgm:cxn modelId="{F416DD7E-6987-44F9-BDA7-297F410DE0C0}" type="presParOf" srcId="{4B766C0C-0366-4B38-9B05-5B5A68DA9D89}" destId="{5694C4F0-D529-47DB-9A23-20D2EE3FA167}" srcOrd="7" destOrd="0" presId="urn:microsoft.com/office/officeart/2005/8/layout/vList2"/>
    <dgm:cxn modelId="{EAFBD965-3E21-45C8-BB8A-9449EA34D0FF}" type="presParOf" srcId="{4B766C0C-0366-4B38-9B05-5B5A68DA9D89}" destId="{97443827-7138-450B-AE40-9A850F18DC84}" srcOrd="8" destOrd="0" presId="urn:microsoft.com/office/officeart/2005/8/layout/vList2"/>
    <dgm:cxn modelId="{13F93D72-0FB3-466D-9D68-4F7B77A372C8}" type="presParOf" srcId="{4B766C0C-0366-4B38-9B05-5B5A68DA9D89}" destId="{95771D4D-EAD8-4F15-A9BB-AEE1AD7D5691}" srcOrd="9" destOrd="0" presId="urn:microsoft.com/office/officeart/2005/8/layout/vList2"/>
    <dgm:cxn modelId="{BC0545FA-593A-4AD0-83AA-56CD43ED66EB}" type="presParOf" srcId="{4B766C0C-0366-4B38-9B05-5B5A68DA9D89}" destId="{8B3834D3-A611-4ADC-A9C2-ED646301F105}" srcOrd="10" destOrd="0" presId="urn:microsoft.com/office/officeart/2005/8/layout/vList2"/>
    <dgm:cxn modelId="{25D74261-0C43-4EF4-802A-6E00AB329A19}" type="presParOf" srcId="{4B766C0C-0366-4B38-9B05-5B5A68DA9D89}" destId="{EB561F08-B8CF-450D-945E-3C78E62C88EC}" srcOrd="11" destOrd="0" presId="urn:microsoft.com/office/officeart/2005/8/layout/vList2"/>
    <dgm:cxn modelId="{CD67F99E-0C61-466E-A4F5-12560AE3537A}" type="presParOf" srcId="{4B766C0C-0366-4B38-9B05-5B5A68DA9D89}" destId="{849BB6B2-B8B7-48B2-A288-99A39F42235B}" srcOrd="12" destOrd="0" presId="urn:microsoft.com/office/officeart/2005/8/layout/vList2"/>
    <dgm:cxn modelId="{25BAB863-B998-4208-9680-A15A59826EF1}" type="presParOf" srcId="{4B766C0C-0366-4B38-9B05-5B5A68DA9D89}" destId="{B4390B8F-A87E-44CC-8A34-7422DF526F44}" srcOrd="13" destOrd="0" presId="urn:microsoft.com/office/officeart/2005/8/layout/vList2"/>
    <dgm:cxn modelId="{A643731B-0E01-4030-95FC-9D7E7E745599}" type="presParOf" srcId="{4B766C0C-0366-4B38-9B05-5B5A68DA9D89}" destId="{CAF46D14-DA57-46B0-8E6B-E73C39F98BC6}"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BAA36-02ED-4013-BC48-7C81190FE140}">
      <dsp:nvSpPr>
        <dsp:cNvPr id="0" name=""/>
        <dsp:cNvSpPr/>
      </dsp:nvSpPr>
      <dsp:spPr>
        <a:xfrm>
          <a:off x="0" y="7268"/>
          <a:ext cx="10940716"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1. States with Most Churned Customers</a:t>
          </a:r>
          <a:endParaRPr lang="en-US" sz="1600" kern="1200" dirty="0"/>
        </a:p>
      </dsp:txBody>
      <dsp:txXfrm>
        <a:off x="30442" y="37710"/>
        <a:ext cx="10879832" cy="562726"/>
      </dsp:txXfrm>
    </dsp:sp>
    <dsp:sp modelId="{F661FD75-719E-4E11-9ACA-D608A693B3E6}">
      <dsp:nvSpPr>
        <dsp:cNvPr id="0" name=""/>
        <dsp:cNvSpPr/>
      </dsp:nvSpPr>
      <dsp:spPr>
        <a:xfrm>
          <a:off x="0" y="676958"/>
          <a:ext cx="10940716"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Focus your customer retention efforts in New Jersey, Texas, Maryland, Michigan, and New York. Consider offering special promotions or loyalty programs to customers in these states to increase retention.</a:t>
          </a:r>
        </a:p>
      </dsp:txBody>
      <dsp:txXfrm>
        <a:off x="30442" y="707400"/>
        <a:ext cx="10879832" cy="562726"/>
      </dsp:txXfrm>
    </dsp:sp>
    <dsp:sp modelId="{06242435-51EF-4A37-8AFE-84105862CBA9}">
      <dsp:nvSpPr>
        <dsp:cNvPr id="0" name=""/>
        <dsp:cNvSpPr/>
      </dsp:nvSpPr>
      <dsp:spPr>
        <a:xfrm>
          <a:off x="0" y="1346649"/>
          <a:ext cx="10940716"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2. International Plan</a:t>
          </a:r>
          <a:endParaRPr lang="en-US" sz="1600" kern="1200"/>
        </a:p>
      </dsp:txBody>
      <dsp:txXfrm>
        <a:off x="30442" y="1377091"/>
        <a:ext cx="10879832" cy="562726"/>
      </dsp:txXfrm>
    </dsp:sp>
    <dsp:sp modelId="{51FD5BE5-DD23-418C-98FB-042BCC5BED44}">
      <dsp:nvSpPr>
        <dsp:cNvPr id="0" name=""/>
        <dsp:cNvSpPr/>
      </dsp:nvSpPr>
      <dsp:spPr>
        <a:xfrm>
          <a:off x="0" y="2016339"/>
          <a:ext cx="10940716"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Improve International Plan:</a:t>
          </a:r>
          <a:r>
            <a:rPr lang="en-US" sz="1600" kern="1200"/>
            <a:t> Since customers with an international plan are more likely to churn, it's essential to enhance the value of this plan. Review the pricing, benefits, and customer feedback to make necessary improvements.</a:t>
          </a:r>
        </a:p>
      </dsp:txBody>
      <dsp:txXfrm>
        <a:off x="30442" y="2046781"/>
        <a:ext cx="10879832" cy="562726"/>
      </dsp:txXfrm>
    </dsp:sp>
    <dsp:sp modelId="{0B31F641-9189-4F7C-A04D-9D845CCFD6D5}">
      <dsp:nvSpPr>
        <dsp:cNvPr id="0" name=""/>
        <dsp:cNvSpPr/>
      </dsp:nvSpPr>
      <dsp:spPr>
        <a:xfrm>
          <a:off x="0" y="2686029"/>
          <a:ext cx="10940716"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Marketing Strategy:</a:t>
          </a:r>
          <a:r>
            <a:rPr lang="en-US" sz="1600" kern="1200"/>
            <a:t> Promote the international plan to customers who might genuinely benefit from it, but make sure the value proposition is clear to avoid dissatisfaction.</a:t>
          </a:r>
        </a:p>
      </dsp:txBody>
      <dsp:txXfrm>
        <a:off x="30442" y="2716471"/>
        <a:ext cx="10879832" cy="562726"/>
      </dsp:txXfrm>
    </dsp:sp>
    <dsp:sp modelId="{A7C1A266-8A34-4D00-A457-CD3FCDD4E900}">
      <dsp:nvSpPr>
        <dsp:cNvPr id="0" name=""/>
        <dsp:cNvSpPr/>
      </dsp:nvSpPr>
      <dsp:spPr>
        <a:xfrm>
          <a:off x="0" y="3355719"/>
          <a:ext cx="10940716"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3. Voice Mail Plan</a:t>
          </a:r>
          <a:endParaRPr lang="en-US" sz="1600" kern="1200"/>
        </a:p>
      </dsp:txBody>
      <dsp:txXfrm>
        <a:off x="30442" y="3386161"/>
        <a:ext cx="10879832" cy="562726"/>
      </dsp:txXfrm>
    </dsp:sp>
    <dsp:sp modelId="{A805D348-1E98-4470-B2A9-7E8EB66AF6D9}">
      <dsp:nvSpPr>
        <dsp:cNvPr id="0" name=""/>
        <dsp:cNvSpPr/>
      </dsp:nvSpPr>
      <dsp:spPr>
        <a:xfrm>
          <a:off x="0" y="4025409"/>
          <a:ext cx="10940716"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Encourage Adoption:</a:t>
          </a:r>
          <a:r>
            <a:rPr lang="en-US" sz="1600" kern="1200"/>
            <a:t> Since customers with a voice mail plan are less likely to churn, encourage more customers to adopt this plan. Consider bundling it with other services or offering it at a discounted rate.</a:t>
          </a:r>
        </a:p>
      </dsp:txBody>
      <dsp:txXfrm>
        <a:off x="30442" y="4055851"/>
        <a:ext cx="10879832" cy="562726"/>
      </dsp:txXfrm>
    </dsp:sp>
    <dsp:sp modelId="{E9A8F149-D224-4488-9869-2688C1892D7A}">
      <dsp:nvSpPr>
        <dsp:cNvPr id="0" name=""/>
        <dsp:cNvSpPr/>
      </dsp:nvSpPr>
      <dsp:spPr>
        <a:xfrm>
          <a:off x="0" y="4695099"/>
          <a:ext cx="10940716"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Enhance Features:</a:t>
          </a:r>
          <a:r>
            <a:rPr lang="en-US" sz="1600" kern="1200"/>
            <a:t> Continuously improve the voice mail plan features to ensure customer satisfaction.</a:t>
          </a:r>
        </a:p>
      </dsp:txBody>
      <dsp:txXfrm>
        <a:off x="30442" y="4725541"/>
        <a:ext cx="10879832" cy="5627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09638-6A40-449B-A0EC-3E11CD17D8B8}">
      <dsp:nvSpPr>
        <dsp:cNvPr id="0" name=""/>
        <dsp:cNvSpPr/>
      </dsp:nvSpPr>
      <dsp:spPr>
        <a:xfrm>
          <a:off x="0" y="101803"/>
          <a:ext cx="10815470" cy="58463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4. Daily Charges</a:t>
          </a:r>
          <a:endParaRPr lang="en-US" sz="1500" kern="1200"/>
        </a:p>
      </dsp:txBody>
      <dsp:txXfrm>
        <a:off x="28539" y="130342"/>
        <a:ext cx="10758392" cy="527556"/>
      </dsp:txXfrm>
    </dsp:sp>
    <dsp:sp modelId="{2BE704CE-592E-4094-89C2-F5C00691EE6D}">
      <dsp:nvSpPr>
        <dsp:cNvPr id="0" name=""/>
        <dsp:cNvSpPr/>
      </dsp:nvSpPr>
      <dsp:spPr>
        <a:xfrm>
          <a:off x="0" y="729638"/>
          <a:ext cx="10815470" cy="58463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Review Pricing:</a:t>
          </a:r>
          <a:r>
            <a:rPr lang="en-US" sz="1500" kern="1200"/>
            <a:t> High daily charges are linked to churn. Review and possibly revise your pricing strategy to ensure it is competitive and offers value for money.</a:t>
          </a:r>
        </a:p>
      </dsp:txBody>
      <dsp:txXfrm>
        <a:off x="28539" y="758177"/>
        <a:ext cx="10758392" cy="527556"/>
      </dsp:txXfrm>
    </dsp:sp>
    <dsp:sp modelId="{280CDFC8-4FE6-49CB-910D-5F7E394F7344}">
      <dsp:nvSpPr>
        <dsp:cNvPr id="0" name=""/>
        <dsp:cNvSpPr/>
      </dsp:nvSpPr>
      <dsp:spPr>
        <a:xfrm>
          <a:off x="0" y="1357472"/>
          <a:ext cx="10815470" cy="58463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Transparent Billing:</a:t>
          </a:r>
          <a:r>
            <a:rPr lang="en-US" sz="1500" kern="1200"/>
            <a:t> Ensure your billing is transparent and easy to understand, reducing any dissatisfaction related to perceived high charges.</a:t>
          </a:r>
        </a:p>
      </dsp:txBody>
      <dsp:txXfrm>
        <a:off x="28539" y="1386011"/>
        <a:ext cx="10758392" cy="527556"/>
      </dsp:txXfrm>
    </dsp:sp>
    <dsp:sp modelId="{E8959B60-90A6-46DB-B096-D38CCB1CCF82}">
      <dsp:nvSpPr>
        <dsp:cNvPr id="0" name=""/>
        <dsp:cNvSpPr/>
      </dsp:nvSpPr>
      <dsp:spPr>
        <a:xfrm>
          <a:off x="0" y="1985306"/>
          <a:ext cx="10815470" cy="58463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5. Customer Service</a:t>
          </a:r>
          <a:endParaRPr lang="en-US" sz="1500" kern="1200"/>
        </a:p>
      </dsp:txBody>
      <dsp:txXfrm>
        <a:off x="28539" y="2013845"/>
        <a:ext cx="10758392" cy="527556"/>
      </dsp:txXfrm>
    </dsp:sp>
    <dsp:sp modelId="{D5F6C775-D041-4E34-8566-427130B94495}">
      <dsp:nvSpPr>
        <dsp:cNvPr id="0" name=""/>
        <dsp:cNvSpPr/>
      </dsp:nvSpPr>
      <dsp:spPr>
        <a:xfrm>
          <a:off x="0" y="2613141"/>
          <a:ext cx="10815470" cy="58463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Improve Customer Service:</a:t>
          </a:r>
          <a:r>
            <a:rPr lang="en-US" sz="1500" kern="1200"/>
            <a:t> Since customers who contact customer service are more likely to churn, it's crucial to enhance your customer service experience. Train your staff to be more empathetic, responsive, and efficient in resolving issues.</a:t>
          </a:r>
        </a:p>
      </dsp:txBody>
      <dsp:txXfrm>
        <a:off x="28539" y="2641680"/>
        <a:ext cx="10758392" cy="527556"/>
      </dsp:txXfrm>
    </dsp:sp>
    <dsp:sp modelId="{B28E9664-8036-49AB-89F6-64CE3283EA57}">
      <dsp:nvSpPr>
        <dsp:cNvPr id="0" name=""/>
        <dsp:cNvSpPr/>
      </dsp:nvSpPr>
      <dsp:spPr>
        <a:xfrm>
          <a:off x="0" y="3240975"/>
          <a:ext cx="10815470" cy="58463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Customer Feedback:</a:t>
          </a:r>
          <a:r>
            <a:rPr lang="en-US" sz="1500" kern="1200"/>
            <a:t> Collect and analyze feedback from customers who have contacted customer service to identify pain points and areas for improvement.</a:t>
          </a:r>
        </a:p>
      </dsp:txBody>
      <dsp:txXfrm>
        <a:off x="28539" y="3269514"/>
        <a:ext cx="10758392" cy="527556"/>
      </dsp:txXfrm>
    </dsp:sp>
    <dsp:sp modelId="{9D5D031F-7263-45D5-9CE9-98C47D9BB0B8}">
      <dsp:nvSpPr>
        <dsp:cNvPr id="0" name=""/>
        <dsp:cNvSpPr/>
      </dsp:nvSpPr>
      <dsp:spPr>
        <a:xfrm>
          <a:off x="0" y="3868810"/>
          <a:ext cx="10815470" cy="58463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6. International Charges</a:t>
          </a:r>
          <a:endParaRPr lang="en-US" sz="1500" kern="1200"/>
        </a:p>
      </dsp:txBody>
      <dsp:txXfrm>
        <a:off x="28539" y="3897349"/>
        <a:ext cx="10758392" cy="527556"/>
      </dsp:txXfrm>
    </dsp:sp>
    <dsp:sp modelId="{A942A597-F7B5-478F-AC04-32EA0423F476}">
      <dsp:nvSpPr>
        <dsp:cNvPr id="0" name=""/>
        <dsp:cNvSpPr/>
      </dsp:nvSpPr>
      <dsp:spPr>
        <a:xfrm>
          <a:off x="0" y="4496644"/>
          <a:ext cx="10815470" cy="58463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Competitive Pricing:</a:t>
          </a:r>
          <a:r>
            <a:rPr lang="en-US" sz="1500" kern="1200"/>
            <a:t> Review and adjust international call charges to make them more competitive and attractive to customers.</a:t>
          </a:r>
        </a:p>
      </dsp:txBody>
      <dsp:txXfrm>
        <a:off x="28539" y="4525183"/>
        <a:ext cx="10758392" cy="527556"/>
      </dsp:txXfrm>
    </dsp:sp>
    <dsp:sp modelId="{9EC438C2-C9D9-4DED-918A-4DC5C759854C}">
      <dsp:nvSpPr>
        <dsp:cNvPr id="0" name=""/>
        <dsp:cNvSpPr/>
      </dsp:nvSpPr>
      <dsp:spPr>
        <a:xfrm>
          <a:off x="0" y="5124478"/>
          <a:ext cx="10815470" cy="58463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Clear Communication:</a:t>
          </a:r>
          <a:r>
            <a:rPr lang="en-US" sz="1500" kern="1200"/>
            <a:t> Ensure that customers understand the benefits and costs associated with international calls to reduce dissatisfaction.</a:t>
          </a:r>
        </a:p>
      </dsp:txBody>
      <dsp:txXfrm>
        <a:off x="28539" y="5153017"/>
        <a:ext cx="10758392" cy="5275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119FFC-C478-4CFF-A910-A6E937F0A9A0}">
      <dsp:nvSpPr>
        <dsp:cNvPr id="0" name=""/>
        <dsp:cNvSpPr/>
      </dsp:nvSpPr>
      <dsp:spPr>
        <a:xfrm>
          <a:off x="0" y="3087710"/>
          <a:ext cx="7137404" cy="202587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1" kern="1200"/>
            <a:t>Increase Usage:</a:t>
          </a:r>
          <a:r>
            <a:rPr lang="en-US" sz="2700" kern="1200"/>
            <a:t> Encourage customers to use voice mail more frequently by educating them on its benefits and ease of use. This can increase satisfaction and reduce churn.</a:t>
          </a:r>
        </a:p>
      </dsp:txBody>
      <dsp:txXfrm>
        <a:off x="0" y="3087710"/>
        <a:ext cx="7137404" cy="2025872"/>
      </dsp:txXfrm>
    </dsp:sp>
    <dsp:sp modelId="{31556658-5AE9-4957-96DB-869C601FD198}">
      <dsp:nvSpPr>
        <dsp:cNvPr id="0" name=""/>
        <dsp:cNvSpPr/>
      </dsp:nvSpPr>
      <dsp:spPr>
        <a:xfrm rot="10800000">
          <a:off x="0" y="2306"/>
          <a:ext cx="7137404" cy="3115791"/>
        </a:xfrm>
        <a:prstGeom prst="upArrowCallou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1" kern="1200"/>
            <a:t>7. Voice Mail Messages</a:t>
          </a:r>
          <a:endParaRPr lang="en-US" sz="2700" kern="1200"/>
        </a:p>
      </dsp:txBody>
      <dsp:txXfrm rot="10800000">
        <a:off x="0" y="2306"/>
        <a:ext cx="7137404" cy="20245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5D79A0-738B-4C0D-9FA1-4288A4F8E52B}">
      <dsp:nvSpPr>
        <dsp:cNvPr id="0" name=""/>
        <dsp:cNvSpPr/>
      </dsp:nvSpPr>
      <dsp:spPr>
        <a:xfrm>
          <a:off x="1199" y="1116940"/>
          <a:ext cx="4210489" cy="267366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D8F196-D971-4771-9561-981931BF31CD}">
      <dsp:nvSpPr>
        <dsp:cNvPr id="0" name=""/>
        <dsp:cNvSpPr/>
      </dsp:nvSpPr>
      <dsp:spPr>
        <a:xfrm>
          <a:off x="469031" y="1561380"/>
          <a:ext cx="4210489" cy="267366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here we are going to focus on 3 evaluation.</a:t>
          </a:r>
          <a:endParaRPr lang="en-US" sz="2200" kern="1200"/>
        </a:p>
      </dsp:txBody>
      <dsp:txXfrm>
        <a:off x="547340" y="1639689"/>
        <a:ext cx="4053871" cy="2517042"/>
      </dsp:txXfrm>
    </dsp:sp>
    <dsp:sp modelId="{89511C0A-45D7-4F48-A746-24F3527F2A22}">
      <dsp:nvSpPr>
        <dsp:cNvPr id="0" name=""/>
        <dsp:cNvSpPr/>
      </dsp:nvSpPr>
      <dsp:spPr>
        <a:xfrm>
          <a:off x="5147353" y="1116940"/>
          <a:ext cx="4210489" cy="267366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2006A1-27BD-479B-B2C5-77DF09F69695}">
      <dsp:nvSpPr>
        <dsp:cNvPr id="0" name=""/>
        <dsp:cNvSpPr/>
      </dsp:nvSpPr>
      <dsp:spPr>
        <a:xfrm>
          <a:off x="5615185" y="1561380"/>
          <a:ext cx="4210489" cy="267366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dirty="0"/>
            <a:t>- our main focus is increasing the number of TRUE POSITIVES (customers more likely to churn) while reducing the number of FALSE NEGATIVES (customers who are likely to churn but the model cant identify them).</a:t>
          </a:r>
          <a:endParaRPr lang="en-US" sz="2200" kern="1200" dirty="0"/>
        </a:p>
      </dsp:txBody>
      <dsp:txXfrm>
        <a:off x="5693494" y="1639689"/>
        <a:ext cx="4053871" cy="25170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F063E-5D5F-4EFC-874E-A4DAFA98C794}">
      <dsp:nvSpPr>
        <dsp:cNvPr id="0" name=""/>
        <dsp:cNvSpPr/>
      </dsp:nvSpPr>
      <dsp:spPr>
        <a:xfrm>
          <a:off x="0" y="79711"/>
          <a:ext cx="10663989" cy="5996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i="0" kern="1200" baseline="0"/>
            <a:t>Random Forest</a:t>
          </a:r>
          <a:r>
            <a:rPr lang="en-US" sz="2500" b="0" i="0" kern="1200" baseline="0"/>
            <a:t>:</a:t>
          </a:r>
          <a:endParaRPr lang="en-US" sz="2500" kern="1200"/>
        </a:p>
      </dsp:txBody>
      <dsp:txXfrm>
        <a:off x="29271" y="108982"/>
        <a:ext cx="10605447" cy="541083"/>
      </dsp:txXfrm>
    </dsp:sp>
    <dsp:sp modelId="{AFAC68EC-FDFF-4D92-87E7-5BEE7DD48533}">
      <dsp:nvSpPr>
        <dsp:cNvPr id="0" name=""/>
        <dsp:cNvSpPr/>
      </dsp:nvSpPr>
      <dsp:spPr>
        <a:xfrm>
          <a:off x="0" y="751336"/>
          <a:ext cx="10663989" cy="5996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baseline="0"/>
            <a:t>Recall for Class 1: </a:t>
          </a:r>
          <a:r>
            <a:rPr lang="en-US" sz="2500" b="1" i="0" kern="1200" baseline="0"/>
            <a:t>0.76</a:t>
          </a:r>
          <a:r>
            <a:rPr lang="en-US" sz="2500" b="0" i="0" kern="1200" baseline="0"/>
            <a:t> (captures more positives)</a:t>
          </a:r>
          <a:endParaRPr lang="en-US" sz="2500" kern="1200"/>
        </a:p>
      </dsp:txBody>
      <dsp:txXfrm>
        <a:off x="29271" y="780607"/>
        <a:ext cx="10605447" cy="541083"/>
      </dsp:txXfrm>
    </dsp:sp>
    <dsp:sp modelId="{9BE7A5A7-B844-4DC2-B152-22D709629400}">
      <dsp:nvSpPr>
        <dsp:cNvPr id="0" name=""/>
        <dsp:cNvSpPr/>
      </dsp:nvSpPr>
      <dsp:spPr>
        <a:xfrm>
          <a:off x="0" y="1422961"/>
          <a:ext cx="10663989" cy="5996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baseline="0" dirty="0"/>
            <a:t>Slightly lower precision compared to Gradient Boosting</a:t>
          </a:r>
          <a:endParaRPr lang="en-US" sz="2500" kern="1200" dirty="0"/>
        </a:p>
      </dsp:txBody>
      <dsp:txXfrm>
        <a:off x="29271" y="1452232"/>
        <a:ext cx="10605447" cy="541083"/>
      </dsp:txXfrm>
    </dsp:sp>
    <dsp:sp modelId="{347A3AC8-EDF2-4A71-93A9-C16D39BB250E}">
      <dsp:nvSpPr>
        <dsp:cNvPr id="0" name=""/>
        <dsp:cNvSpPr/>
      </dsp:nvSpPr>
      <dsp:spPr>
        <a:xfrm>
          <a:off x="0" y="2094586"/>
          <a:ext cx="10663989" cy="5996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i="0" kern="1200" baseline="0"/>
            <a:t>Gradient Boosting</a:t>
          </a:r>
          <a:r>
            <a:rPr lang="en-US" sz="2500" b="0" i="0" kern="1200" baseline="0"/>
            <a:t>:</a:t>
          </a:r>
          <a:endParaRPr lang="en-US" sz="2500" kern="1200"/>
        </a:p>
      </dsp:txBody>
      <dsp:txXfrm>
        <a:off x="29271" y="2123857"/>
        <a:ext cx="10605447" cy="541083"/>
      </dsp:txXfrm>
    </dsp:sp>
    <dsp:sp modelId="{97443827-7138-450B-AE40-9A850F18DC84}">
      <dsp:nvSpPr>
        <dsp:cNvPr id="0" name=""/>
        <dsp:cNvSpPr/>
      </dsp:nvSpPr>
      <dsp:spPr>
        <a:xfrm>
          <a:off x="0" y="2766211"/>
          <a:ext cx="10663989" cy="5996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baseline="0"/>
            <a:t>Precision: </a:t>
          </a:r>
          <a:r>
            <a:rPr lang="en-US" sz="2500" b="1" i="0" kern="1200" baseline="0"/>
            <a:t>0.74</a:t>
          </a:r>
          <a:r>
            <a:rPr lang="en-US" sz="2500" b="0" i="0" kern="1200" baseline="0"/>
            <a:t> (better precision than Random Forest)</a:t>
          </a:r>
          <a:endParaRPr lang="en-US" sz="2500" kern="1200"/>
        </a:p>
      </dsp:txBody>
      <dsp:txXfrm>
        <a:off x="29271" y="2795482"/>
        <a:ext cx="10605447" cy="541083"/>
      </dsp:txXfrm>
    </dsp:sp>
    <dsp:sp modelId="{8B3834D3-A611-4ADC-A9C2-ED646301F105}">
      <dsp:nvSpPr>
        <dsp:cNvPr id="0" name=""/>
        <dsp:cNvSpPr/>
      </dsp:nvSpPr>
      <dsp:spPr>
        <a:xfrm>
          <a:off x="0" y="3437836"/>
          <a:ext cx="10663989" cy="5996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baseline="0"/>
            <a:t>Higher false negatives (misses more positives)</a:t>
          </a:r>
          <a:endParaRPr lang="en-US" sz="2500" kern="1200"/>
        </a:p>
      </dsp:txBody>
      <dsp:txXfrm>
        <a:off x="29271" y="3467107"/>
        <a:ext cx="10605447" cy="541083"/>
      </dsp:txXfrm>
    </dsp:sp>
    <dsp:sp modelId="{849BB6B2-B8B7-48B2-A288-99A39F42235B}">
      <dsp:nvSpPr>
        <dsp:cNvPr id="0" name=""/>
        <dsp:cNvSpPr/>
      </dsp:nvSpPr>
      <dsp:spPr>
        <a:xfrm>
          <a:off x="0" y="4109461"/>
          <a:ext cx="10663989" cy="5996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i="0" kern="1200" baseline="0"/>
            <a:t>LightGBM</a:t>
          </a:r>
          <a:r>
            <a:rPr lang="en-US" sz="2500" b="0" i="0" kern="1200" baseline="0"/>
            <a:t>:</a:t>
          </a:r>
          <a:endParaRPr lang="en-US" sz="2500" kern="1200"/>
        </a:p>
      </dsp:txBody>
      <dsp:txXfrm>
        <a:off x="29271" y="4138732"/>
        <a:ext cx="10605447" cy="541083"/>
      </dsp:txXfrm>
    </dsp:sp>
    <dsp:sp modelId="{CAF46D14-DA57-46B0-8E6B-E73C39F98BC6}">
      <dsp:nvSpPr>
        <dsp:cNvPr id="0" name=""/>
        <dsp:cNvSpPr/>
      </dsp:nvSpPr>
      <dsp:spPr>
        <a:xfrm>
          <a:off x="0" y="4781086"/>
          <a:ext cx="10663989" cy="5996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baseline="0"/>
            <a:t>Slightly higher false negatives</a:t>
          </a:r>
          <a:endParaRPr lang="en-US" sz="2500" kern="1200"/>
        </a:p>
      </dsp:txBody>
      <dsp:txXfrm>
        <a:off x="29271" y="4810357"/>
        <a:ext cx="10605447" cy="54108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2/23/2025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702683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5932715" y="487680"/>
            <a:ext cx="5747656" cy="4628606"/>
          </a:xfrm>
        </p:spPr>
        <p:txBody>
          <a:bodyPr anchor="b">
            <a:normAutofit/>
          </a:bodyPr>
          <a:lstStyle/>
          <a:p>
            <a:r>
              <a:rPr lang="en-US" b="1" dirty="0" err="1"/>
              <a:t>SyriaTel</a:t>
            </a:r>
            <a:r>
              <a:rPr lang="en-US" b="1" dirty="0"/>
              <a:t> Telecommunications: Customer Churn Prediction Analysis</a:t>
            </a:r>
            <a:br>
              <a:rPr lang="en-US" sz="2500" dirty="0"/>
            </a:br>
            <a:r>
              <a:rPr lang="en-US" sz="2500" i="1" dirty="0"/>
              <a:t>Optimizing Retention Strategies Using Predictive Models</a:t>
            </a:r>
            <a:br>
              <a:rPr lang="en-US" sz="2500" dirty="0"/>
            </a:br>
            <a:endParaRPr lang="en-US" sz="2500" dirty="0"/>
          </a:p>
        </p:txBody>
      </p:sp>
      <p:pic>
        <p:nvPicPr>
          <p:cNvPr id="6" name="Picture 5">
            <a:extLst>
              <a:ext uri="{FF2B5EF4-FFF2-40B4-BE49-F238E27FC236}">
                <a16:creationId xmlns:a16="http://schemas.microsoft.com/office/drawing/2014/main" id="{5A2127F6-82AE-3B1B-25C7-15C3C6E054A2}"/>
              </a:ext>
            </a:extLst>
          </p:cNvPr>
          <p:cNvPicPr>
            <a:picLocks noChangeAspect="1"/>
          </p:cNvPicPr>
          <p:nvPr/>
        </p:nvPicPr>
        <p:blipFill>
          <a:blip r:embed="rId3"/>
          <a:srcRect l="12108" r="34067"/>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0DA543-613B-46A5-D8C1-A686B45FB214}"/>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10</a:t>
            </a:fld>
            <a:endParaRPr lang="en-US"/>
          </a:p>
        </p:txBody>
      </p:sp>
      <p:graphicFrame>
        <p:nvGraphicFramePr>
          <p:cNvPr id="6" name="Content Placeholder 2">
            <a:extLst>
              <a:ext uri="{FF2B5EF4-FFF2-40B4-BE49-F238E27FC236}">
                <a16:creationId xmlns:a16="http://schemas.microsoft.com/office/drawing/2014/main" id="{E86B85FF-3C92-C36B-E466-1289E00C03FC}"/>
              </a:ext>
            </a:extLst>
          </p:cNvPr>
          <p:cNvGraphicFramePr>
            <a:graphicFrameLocks noGrp="1"/>
          </p:cNvGraphicFramePr>
          <p:nvPr>
            <p:ph sz="half" idx="2"/>
            <p:extLst>
              <p:ext uri="{D42A27DB-BD31-4B8C-83A1-F6EECF244321}">
                <p14:modId xmlns:p14="http://schemas.microsoft.com/office/powerpoint/2010/main" val="415622601"/>
              </p:ext>
            </p:extLst>
          </p:nvPr>
        </p:nvGraphicFramePr>
        <p:xfrm>
          <a:off x="545432" y="545432"/>
          <a:ext cx="10815470" cy="58109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9649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617B01-C12C-8980-FA40-0959A323AD71}"/>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11</a:t>
            </a:fld>
            <a:endParaRPr lang="en-US"/>
          </a:p>
        </p:txBody>
      </p:sp>
      <p:graphicFrame>
        <p:nvGraphicFramePr>
          <p:cNvPr id="6" name="Content Placeholder 2">
            <a:extLst>
              <a:ext uri="{FF2B5EF4-FFF2-40B4-BE49-F238E27FC236}">
                <a16:creationId xmlns:a16="http://schemas.microsoft.com/office/drawing/2014/main" id="{DA4B2D57-04EB-E7BD-7F7E-884F3415454E}"/>
              </a:ext>
            </a:extLst>
          </p:cNvPr>
          <p:cNvGraphicFramePr>
            <a:graphicFrameLocks noGrp="1"/>
          </p:cNvGraphicFramePr>
          <p:nvPr>
            <p:ph type="tbl" sz="quarter" idx="14"/>
            <p:extLst>
              <p:ext uri="{D42A27DB-BD31-4B8C-83A1-F6EECF244321}">
                <p14:modId xmlns:p14="http://schemas.microsoft.com/office/powerpoint/2010/main" val="3538486870"/>
              </p:ext>
            </p:extLst>
          </p:nvPr>
        </p:nvGraphicFramePr>
        <p:xfrm>
          <a:off x="2981154" y="871055"/>
          <a:ext cx="7137404" cy="5115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9158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9D428-0B7A-56A3-AA6B-23C95223C47B}"/>
              </a:ext>
            </a:extLst>
          </p:cNvPr>
          <p:cNvSpPr>
            <a:spLocks noGrp="1"/>
          </p:cNvSpPr>
          <p:nvPr>
            <p:ph type="ctrTitle"/>
          </p:nvPr>
        </p:nvSpPr>
        <p:spPr>
          <a:xfrm>
            <a:off x="6991350" y="406400"/>
            <a:ext cx="4179570" cy="3457971"/>
          </a:xfrm>
        </p:spPr>
        <p:txBody>
          <a:bodyPr anchor="b">
            <a:normAutofit/>
          </a:bodyPr>
          <a:lstStyle/>
          <a:p>
            <a:r>
              <a:rPr lang="en-US" dirty="0"/>
              <a:t>Evaluation Results - Model Performance</a:t>
            </a:r>
          </a:p>
        </p:txBody>
      </p:sp>
    </p:spTree>
    <p:extLst>
      <p:ext uri="{BB962C8B-B14F-4D97-AF65-F5344CB8AC3E}">
        <p14:creationId xmlns:p14="http://schemas.microsoft.com/office/powerpoint/2010/main" val="1520362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8C6CEC-96BA-D78B-AB6B-EF86C2AF0548}"/>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13</a:t>
            </a:fld>
            <a:endParaRPr lang="en-US"/>
          </a:p>
        </p:txBody>
      </p:sp>
      <p:graphicFrame>
        <p:nvGraphicFramePr>
          <p:cNvPr id="6" name="Content Placeholder 2">
            <a:extLst>
              <a:ext uri="{FF2B5EF4-FFF2-40B4-BE49-F238E27FC236}">
                <a16:creationId xmlns:a16="http://schemas.microsoft.com/office/drawing/2014/main" id="{EF8DF451-4B5B-4047-D164-61CC898782D4}"/>
              </a:ext>
            </a:extLst>
          </p:cNvPr>
          <p:cNvGraphicFramePr>
            <a:graphicFrameLocks noGrp="1"/>
          </p:cNvGraphicFramePr>
          <p:nvPr>
            <p:ph sz="half" idx="2"/>
            <p:extLst>
              <p:ext uri="{D42A27DB-BD31-4B8C-83A1-F6EECF244321}">
                <p14:modId xmlns:p14="http://schemas.microsoft.com/office/powerpoint/2010/main" val="449366892"/>
              </p:ext>
            </p:extLst>
          </p:nvPr>
        </p:nvGraphicFramePr>
        <p:xfrm>
          <a:off x="1322387" y="818148"/>
          <a:ext cx="9826875" cy="5351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8833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2854-74EF-BF85-89E2-F5CE24830B89}"/>
              </a:ext>
            </a:extLst>
          </p:cNvPr>
          <p:cNvSpPr>
            <a:spLocks noGrp="1"/>
          </p:cNvSpPr>
          <p:nvPr>
            <p:ph type="ctrTitle"/>
          </p:nvPr>
        </p:nvSpPr>
        <p:spPr>
          <a:xfrm>
            <a:off x="6991350" y="406400"/>
            <a:ext cx="4179570" cy="3457971"/>
          </a:xfrm>
        </p:spPr>
        <p:txBody>
          <a:bodyPr anchor="b">
            <a:normAutofit/>
          </a:bodyPr>
          <a:lstStyle/>
          <a:p>
            <a:r>
              <a:rPr lang="en-US" dirty="0"/>
              <a:t>Model Comparison and Selection for Predicting Customer Churn</a:t>
            </a:r>
          </a:p>
        </p:txBody>
      </p:sp>
    </p:spTree>
    <p:extLst>
      <p:ext uri="{BB962C8B-B14F-4D97-AF65-F5344CB8AC3E}">
        <p14:creationId xmlns:p14="http://schemas.microsoft.com/office/powerpoint/2010/main" val="1900847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A3DF0164-9CD5-C0B3-A53A-C2E835034BBC}"/>
              </a:ext>
            </a:extLst>
          </p:cNvPr>
          <p:cNvSpPr>
            <a:spLocks noGrp="1" noChangeArrowheads="1"/>
          </p:cNvSpPr>
          <p:nvPr>
            <p:ph type="ctrTitle"/>
          </p:nvPr>
        </p:nvSpPr>
        <p:spPr bwMode="auto">
          <a:xfrm>
            <a:off x="6441440" y="487680"/>
            <a:ext cx="4729480" cy="581152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tabLst/>
            </a:pPr>
            <a:r>
              <a:rPr lang="en-US" altLang="en-US" sz="2000" b="1" cap="none" dirty="0"/>
              <a:t>STEPS FOLLOWED </a:t>
            </a:r>
            <a:br>
              <a:rPr kumimoji="0" lang="en-US" altLang="en-US" sz="2000" b="1" i="0" u="none" strike="noStrike" cap="none" normalizeH="0" baseline="0" dirty="0">
                <a:ln>
                  <a:noFill/>
                </a:ln>
                <a:effectLst/>
              </a:rPr>
            </a:br>
            <a:r>
              <a:rPr kumimoji="0" lang="en-US" altLang="en-US" sz="2000" b="1" i="0" u="none" strike="noStrike" cap="none" normalizeH="0" baseline="0" dirty="0">
                <a:ln>
                  <a:noFill/>
                </a:ln>
                <a:effectLst/>
              </a:rPr>
              <a:t>.Hyperparameter Tuning:</a:t>
            </a:r>
            <a:endParaRPr kumimoji="0" lang="en-US" altLang="en-US" sz="2000" b="0" i="0" u="none" strike="noStrike" cap="none" normalizeH="0" baseline="0" dirty="0">
              <a:ln>
                <a:noFill/>
              </a:ln>
              <a:effectLst/>
            </a:endParaRPr>
          </a:p>
          <a:p>
            <a:pPr marL="0" marR="0" lvl="0" indent="0" defTabSz="914400" rtl="0" eaLnBrk="0" fontAlgn="base" latinLnBrk="0" hangingPunct="0">
              <a:spcBef>
                <a:spcPct val="0"/>
              </a:spcBef>
              <a:spcAft>
                <a:spcPct val="0"/>
              </a:spcAft>
              <a:buClrTx/>
              <a:buSzTx/>
              <a:buFontTx/>
              <a:buChar char="•"/>
              <a:tabLst/>
            </a:pPr>
            <a:r>
              <a:rPr kumimoji="0" lang="en-US" altLang="en-US" sz="2000" b="0" i="0" u="none" strike="noStrike" cap="none" normalizeH="0" baseline="0" dirty="0">
                <a:ln>
                  <a:noFill/>
                </a:ln>
                <a:effectLst/>
              </a:rPr>
              <a:t>Optimize Random Forest and Gradient Boosting for better recall and precision.</a:t>
            </a:r>
          </a:p>
          <a:p>
            <a:pPr marL="0" marR="0" lvl="0" indent="0" defTabSz="914400" rtl="0" eaLnBrk="0" fontAlgn="base" latinLnBrk="0" hangingPunct="0">
              <a:spcBef>
                <a:spcPct val="0"/>
              </a:spcBef>
              <a:spcAft>
                <a:spcPct val="0"/>
              </a:spcAft>
              <a:buClrTx/>
              <a:buSzTx/>
              <a:buFontTx/>
              <a:buChar char="•"/>
              <a:tabLst/>
            </a:pPr>
            <a:r>
              <a:rPr kumimoji="0" lang="en-US" altLang="en-US" sz="2000" b="1" i="0" u="none" strike="noStrike" cap="none" normalizeH="0" baseline="0" dirty="0">
                <a:ln>
                  <a:noFill/>
                </a:ln>
                <a:effectLst/>
              </a:rPr>
              <a:t>Feature Engineering &amp; Selection:</a:t>
            </a:r>
            <a:endParaRPr kumimoji="0" lang="en-US" altLang="en-US" sz="2000" b="0" i="0" u="none" strike="noStrike" cap="none" normalizeH="0" baseline="0" dirty="0">
              <a:ln>
                <a:noFill/>
              </a:ln>
              <a:effectLst/>
            </a:endParaRPr>
          </a:p>
          <a:p>
            <a:pPr marL="0" marR="0" lvl="0" indent="0" defTabSz="914400" rtl="0" eaLnBrk="0" fontAlgn="base" latinLnBrk="0" hangingPunct="0">
              <a:spcBef>
                <a:spcPct val="0"/>
              </a:spcBef>
              <a:spcAft>
                <a:spcPct val="0"/>
              </a:spcAft>
              <a:buClrTx/>
              <a:buSzTx/>
              <a:buFontTx/>
              <a:buChar char="•"/>
              <a:tabLst/>
            </a:pPr>
            <a:r>
              <a:rPr kumimoji="0" lang="en-US" altLang="en-US" sz="2000" b="0" i="0" u="none" strike="noStrike" cap="none" normalizeH="0" baseline="0" dirty="0">
                <a:ln>
                  <a:noFill/>
                </a:ln>
                <a:effectLst/>
              </a:rPr>
              <a:t>Fine-tune feature selection to improve model accuracy further.</a:t>
            </a:r>
          </a:p>
          <a:p>
            <a:pPr marL="0" marR="0" lvl="0" indent="0" defTabSz="914400" rtl="0" eaLnBrk="0" fontAlgn="base" latinLnBrk="0" hangingPunct="0">
              <a:spcBef>
                <a:spcPct val="0"/>
              </a:spcBef>
              <a:spcAft>
                <a:spcPct val="0"/>
              </a:spcAft>
              <a:buClrTx/>
              <a:buSzTx/>
              <a:buFontTx/>
              <a:buChar char="•"/>
              <a:tabLst/>
            </a:pPr>
            <a:r>
              <a:rPr kumimoji="0" lang="en-US" altLang="en-US" sz="2000" b="1" i="0" u="none" strike="noStrike" cap="none" normalizeH="0" baseline="0" dirty="0">
                <a:ln>
                  <a:noFill/>
                </a:ln>
                <a:effectLst/>
              </a:rPr>
              <a:t>Class Balancing:</a:t>
            </a:r>
            <a:endParaRPr kumimoji="0" lang="en-US" altLang="en-US" sz="2000" b="0" i="0" u="none" strike="noStrike" cap="none" normalizeH="0" baseline="0" dirty="0">
              <a:ln>
                <a:noFill/>
              </a:ln>
              <a:effectLst/>
            </a:endParaRPr>
          </a:p>
          <a:p>
            <a:pPr marL="0" marR="0" lvl="0" indent="0" defTabSz="914400" rtl="0" eaLnBrk="0" fontAlgn="base" latinLnBrk="0" hangingPunct="0">
              <a:spcBef>
                <a:spcPct val="0"/>
              </a:spcBef>
              <a:spcAft>
                <a:spcPct val="0"/>
              </a:spcAft>
              <a:buClrTx/>
              <a:buSzTx/>
              <a:buFontTx/>
              <a:buChar char="•"/>
              <a:tabLst/>
            </a:pPr>
            <a:r>
              <a:rPr kumimoji="0" lang="en-US" altLang="en-US" sz="2000" b="0" i="0" u="none" strike="noStrike" cap="none" normalizeH="0" baseline="0" dirty="0">
                <a:ln>
                  <a:noFill/>
                </a:ln>
                <a:effectLst/>
              </a:rPr>
              <a:t>Utilize techniques like SMOTE to handle the </a:t>
            </a:r>
            <a:r>
              <a:rPr kumimoji="0" lang="en-US" altLang="en-US" sz="2000" b="1" i="0" u="none" strike="noStrike" cap="none" normalizeH="0" baseline="0" dirty="0">
                <a:ln>
                  <a:noFill/>
                </a:ln>
                <a:effectLst/>
              </a:rPr>
              <a:t>class imbalance</a:t>
            </a:r>
            <a:r>
              <a:rPr kumimoji="0" lang="en-US" altLang="en-US" sz="2000" b="0" i="0" u="none" strike="noStrike" cap="none" normalizeH="0" baseline="0" dirty="0">
                <a:ln>
                  <a:noFill/>
                </a:ln>
                <a:effectLst/>
              </a:rPr>
              <a:t> and improve model performance.</a:t>
            </a:r>
          </a:p>
          <a:p>
            <a:pPr marL="0" marR="0" lvl="0" indent="0" defTabSz="914400" rtl="0" eaLnBrk="0" fontAlgn="base" latinLnBrk="0" hangingPunct="0">
              <a:spcBef>
                <a:spcPct val="0"/>
              </a:spcBef>
              <a:spcAft>
                <a:spcPct val="0"/>
              </a:spcAft>
              <a:buClrTx/>
              <a:buSzTx/>
              <a:buFontTx/>
              <a:buChar char="•"/>
              <a:tabLst/>
            </a:pPr>
            <a:r>
              <a:rPr kumimoji="0" lang="en-US" altLang="en-US" sz="2000" b="1" i="0" u="none" strike="noStrike" cap="none" normalizeH="0" baseline="0" dirty="0">
                <a:ln>
                  <a:noFill/>
                </a:ln>
                <a:effectLst/>
              </a:rPr>
              <a:t>Retention Strategy Focus:</a:t>
            </a:r>
            <a:endParaRPr kumimoji="0" lang="en-US" altLang="en-US" sz="2000" b="0" i="0" u="none" strike="noStrike" cap="none" normalizeH="0" baseline="0" dirty="0">
              <a:ln>
                <a:noFill/>
              </a:ln>
              <a:effectLst/>
            </a:endParaRPr>
          </a:p>
          <a:p>
            <a:pPr marL="0" marR="0" lvl="0" indent="0" defTabSz="914400" rtl="0" eaLnBrk="0" fontAlgn="base" latinLnBrk="0" hangingPunct="0">
              <a:spcBef>
                <a:spcPct val="0"/>
              </a:spcBef>
              <a:spcAft>
                <a:spcPct val="0"/>
              </a:spcAft>
              <a:buClrTx/>
              <a:buSzTx/>
              <a:buFontTx/>
              <a:buChar char="•"/>
              <a:tabLst/>
            </a:pPr>
            <a:r>
              <a:rPr kumimoji="0" lang="en-US" altLang="en-US" sz="2000" b="0" i="0" u="none" strike="noStrike" cap="none" normalizeH="0" baseline="0" dirty="0">
                <a:ln>
                  <a:noFill/>
                </a:ln>
                <a:effectLst/>
              </a:rPr>
              <a:t>Target </a:t>
            </a:r>
            <a:r>
              <a:rPr kumimoji="0" lang="en-US" altLang="en-US" sz="2000" b="1" i="0" u="none" strike="noStrike" cap="none" normalizeH="0" baseline="0" dirty="0">
                <a:ln>
                  <a:noFill/>
                </a:ln>
                <a:effectLst/>
              </a:rPr>
              <a:t>high-risk churn customers</a:t>
            </a:r>
            <a:r>
              <a:rPr kumimoji="0" lang="en-US" altLang="en-US" sz="2000" b="0" i="0" u="none" strike="noStrike" cap="none" normalizeH="0" baseline="0" dirty="0">
                <a:ln>
                  <a:noFill/>
                </a:ln>
                <a:effectLst/>
              </a:rPr>
              <a:t> with personalized offers or improved service plans.</a:t>
            </a:r>
          </a:p>
          <a:p>
            <a:pPr marL="0" marR="0" lvl="0" indent="0" defTabSz="914400" rtl="0" eaLnBrk="0" fontAlgn="base" latinLnBrk="0" hangingPunct="0">
              <a:spcBef>
                <a:spcPct val="0"/>
              </a:spcBef>
              <a:spcAft>
                <a:spcPct val="0"/>
              </a:spcAft>
              <a:buClrTx/>
              <a:buSzTx/>
              <a:buFontTx/>
              <a:buNone/>
              <a:tabLst/>
            </a:pPr>
            <a:endParaRPr kumimoji="0" lang="en-US" altLang="en-US" sz="2000" b="0" i="0" u="none" strike="noStrike" cap="none" normalizeH="0" baseline="0" dirty="0">
              <a:ln>
                <a:noFill/>
              </a:ln>
              <a:effectLst/>
            </a:endParaRPr>
          </a:p>
        </p:txBody>
      </p:sp>
      <p:pic>
        <p:nvPicPr>
          <p:cNvPr id="7" name="Video 6" descr="Electronic System">
            <a:extLst>
              <a:ext uri="{FF2B5EF4-FFF2-40B4-BE49-F238E27FC236}">
                <a16:creationId xmlns:a16="http://schemas.microsoft.com/office/drawing/2014/main" id="{E53161FA-F729-F26E-7FE0-8AB4BAC5F70A}"/>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20585" r="25437"/>
          <a:stretch/>
        </p:blipFill>
        <p:spPr>
          <a:xfrm>
            <a:off x="0" y="4674"/>
            <a:ext cx="6576291" cy="6853097"/>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
        <p:nvSpPr>
          <p:cNvPr id="4" name="Slide Number Placeholder 3" hidden="1">
            <a:extLst>
              <a:ext uri="{FF2B5EF4-FFF2-40B4-BE49-F238E27FC236}">
                <a16:creationId xmlns:a16="http://schemas.microsoft.com/office/drawing/2014/main" id="{CFB9A962-330B-8A1E-C729-C3FE02F13A97}"/>
              </a:ext>
            </a:extLst>
          </p:cNvPr>
          <p:cNvSpPr>
            <a:spLocks noGrp="1"/>
          </p:cNvSpPr>
          <p:nvPr>
            <p:ph type="sldNum" sz="quarter" idx="4294967295"/>
          </p:nvPr>
        </p:nvSpPr>
        <p:spPr>
          <a:xfrm>
            <a:off x="10373350" y="6356349"/>
            <a:ext cx="987552" cy="365125"/>
          </a:xfrm>
        </p:spPr>
        <p:txBody>
          <a:bodyPr/>
          <a:lstStyle/>
          <a:p>
            <a:pPr>
              <a:spcAft>
                <a:spcPts val="600"/>
              </a:spcAft>
            </a:pPr>
            <a:fld id="{A49DFD55-3C28-40EF-9E31-A92D2E4017FF}" type="slidenum">
              <a:rPr lang="en-US" smtClean="0"/>
              <a:pPr>
                <a:spcAft>
                  <a:spcPts val="600"/>
                </a:spcAft>
              </a:pPr>
              <a:t>15</a:t>
            </a:fld>
            <a:endParaRPr lang="en-US"/>
          </a:p>
        </p:txBody>
      </p:sp>
    </p:spTree>
    <p:extLst>
      <p:ext uri="{BB962C8B-B14F-4D97-AF65-F5344CB8AC3E}">
        <p14:creationId xmlns:p14="http://schemas.microsoft.com/office/powerpoint/2010/main" val="25654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3C3A43-48C2-7002-9A09-8E3450D71CDB}"/>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16</a:t>
            </a:fld>
            <a:endParaRPr lang="en-US"/>
          </a:p>
        </p:txBody>
      </p:sp>
      <p:graphicFrame>
        <p:nvGraphicFramePr>
          <p:cNvPr id="7" name="Rectangle 1">
            <a:extLst>
              <a:ext uri="{FF2B5EF4-FFF2-40B4-BE49-F238E27FC236}">
                <a16:creationId xmlns:a16="http://schemas.microsoft.com/office/drawing/2014/main" id="{921CA467-F40B-E366-9236-48AC398BD59A}"/>
              </a:ext>
            </a:extLst>
          </p:cNvPr>
          <p:cNvGraphicFramePr>
            <a:graphicFrameLocks noGrp="1"/>
          </p:cNvGraphicFramePr>
          <p:nvPr>
            <p:ph type="tbl" sz="quarter" idx="14"/>
            <p:extLst>
              <p:ext uri="{D42A27DB-BD31-4B8C-83A1-F6EECF244321}">
                <p14:modId xmlns:p14="http://schemas.microsoft.com/office/powerpoint/2010/main" val="3045311894"/>
              </p:ext>
            </p:extLst>
          </p:nvPr>
        </p:nvGraphicFramePr>
        <p:xfrm>
          <a:off x="689811" y="895927"/>
          <a:ext cx="10663989" cy="5460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713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E401E9-B86B-BC4A-3F19-F5E01FAF7DC4}"/>
              </a:ext>
            </a:extLst>
          </p:cNvPr>
          <p:cNvSpPr>
            <a:spLocks noGrp="1"/>
          </p:cNvSpPr>
          <p:nvPr>
            <p:ph type="ctrTitle"/>
          </p:nvPr>
        </p:nvSpPr>
        <p:spPr>
          <a:xfrm>
            <a:off x="6991350" y="487680"/>
            <a:ext cx="4179570" cy="3376691"/>
          </a:xfrm>
        </p:spPr>
        <p:txBody>
          <a:bodyPr anchor="b">
            <a:normAutofit/>
          </a:bodyPr>
          <a:lstStyle/>
          <a:p>
            <a:r>
              <a:rPr lang="en-US" sz="2500" b="1" dirty="0"/>
              <a:t>Random Forest</a:t>
            </a:r>
            <a:r>
              <a:rPr lang="en-US" sz="2500" dirty="0"/>
              <a:t> is the best model to predict customer churn.</a:t>
            </a:r>
          </a:p>
          <a:p>
            <a:pPr>
              <a:buFont typeface="Arial" panose="020B0604020202020204" pitchFamily="34" charset="0"/>
              <a:buChar char="•"/>
            </a:pPr>
            <a:r>
              <a:rPr lang="en-US" sz="2500" dirty="0"/>
              <a:t>Class 1 Recall: </a:t>
            </a:r>
            <a:r>
              <a:rPr lang="en-US" sz="2500" b="1" dirty="0"/>
              <a:t>76%</a:t>
            </a:r>
            <a:endParaRPr lang="en-US" sz="2500" dirty="0"/>
          </a:p>
          <a:p>
            <a:pPr>
              <a:buFont typeface="Arial" panose="020B0604020202020204" pitchFamily="34" charset="0"/>
              <a:buChar char="•"/>
            </a:pPr>
            <a:r>
              <a:rPr lang="en-US" sz="2500" dirty="0"/>
              <a:t>It has the least number of false negatives, totaling </a:t>
            </a:r>
            <a:r>
              <a:rPr lang="en-US" sz="2500" b="1" dirty="0"/>
              <a:t>23</a:t>
            </a:r>
            <a:r>
              <a:rPr lang="en-US" sz="2500" dirty="0"/>
              <a:t>.</a:t>
            </a:r>
          </a:p>
          <a:p>
            <a:endParaRPr lang="en-US" sz="2500" dirty="0"/>
          </a:p>
        </p:txBody>
      </p:sp>
      <p:pic>
        <p:nvPicPr>
          <p:cNvPr id="6" name="Video 5" descr="Vital Signs Line">
            <a:extLst>
              <a:ext uri="{FF2B5EF4-FFF2-40B4-BE49-F238E27FC236}">
                <a16:creationId xmlns:a16="http://schemas.microsoft.com/office/drawing/2014/main" id="{7501E593-A3DF-B71A-3CA6-9BEAE9D2340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12584" r="33437"/>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
        <p:nvSpPr>
          <p:cNvPr id="4" name="Slide Number Placeholder 3" hidden="1">
            <a:extLst>
              <a:ext uri="{FF2B5EF4-FFF2-40B4-BE49-F238E27FC236}">
                <a16:creationId xmlns:a16="http://schemas.microsoft.com/office/drawing/2014/main" id="{30ED641F-E522-0B01-0866-D04DA107E668}"/>
              </a:ext>
            </a:extLst>
          </p:cNvPr>
          <p:cNvSpPr>
            <a:spLocks noGrp="1"/>
          </p:cNvSpPr>
          <p:nvPr>
            <p:ph type="sldNum" sz="quarter" idx="4294967295"/>
          </p:nvPr>
        </p:nvSpPr>
        <p:spPr>
          <a:xfrm>
            <a:off x="10373350" y="6356349"/>
            <a:ext cx="987552" cy="365125"/>
          </a:xfrm>
        </p:spPr>
        <p:txBody>
          <a:bodyPr/>
          <a:lstStyle/>
          <a:p>
            <a:pPr>
              <a:spcAft>
                <a:spcPts val="600"/>
              </a:spcAft>
            </a:pPr>
            <a:fld id="{A49DFD55-3C28-40EF-9E31-A92D2E4017FF}" type="slidenum">
              <a:rPr lang="en-US" smtClean="0"/>
              <a:pPr>
                <a:spcAft>
                  <a:spcPts val="600"/>
                </a:spcAft>
              </a:pPr>
              <a:t>17</a:t>
            </a:fld>
            <a:endParaRPr lang="en-US"/>
          </a:p>
        </p:txBody>
      </p:sp>
    </p:spTree>
    <p:extLst>
      <p:ext uri="{BB962C8B-B14F-4D97-AF65-F5344CB8AC3E}">
        <p14:creationId xmlns:p14="http://schemas.microsoft.com/office/powerpoint/2010/main" val="294505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3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9B44B-4FD6-D9B9-A50E-791BDF951436}"/>
              </a:ext>
            </a:extLst>
          </p:cNvPr>
          <p:cNvSpPr>
            <a:spLocks noGrp="1"/>
          </p:cNvSpPr>
          <p:nvPr>
            <p:ph type="ctrTitle"/>
          </p:nvPr>
        </p:nvSpPr>
        <p:spPr>
          <a:xfrm>
            <a:off x="6991350" y="487680"/>
            <a:ext cx="4179570" cy="3376691"/>
          </a:xfrm>
        </p:spPr>
        <p:txBody>
          <a:bodyPr anchor="b">
            <a:normAutofit/>
          </a:bodyPr>
          <a:lstStyle/>
          <a:p>
            <a:r>
              <a:rPr lang="en-US" dirty="0"/>
              <a:t>Next Steps for Implementation</a:t>
            </a:r>
          </a:p>
        </p:txBody>
      </p:sp>
      <p:pic>
        <p:nvPicPr>
          <p:cNvPr id="4" name="Picture 3" descr="Arrows pointing right while one points left">
            <a:extLst>
              <a:ext uri="{FF2B5EF4-FFF2-40B4-BE49-F238E27FC236}">
                <a16:creationId xmlns:a16="http://schemas.microsoft.com/office/drawing/2014/main" id="{4C0649FC-AF1A-3FE3-ABF4-9451BD6D6E16}"/>
              </a:ext>
            </a:extLst>
          </p:cNvPr>
          <p:cNvPicPr>
            <a:picLocks noChangeAspect="1"/>
          </p:cNvPicPr>
          <p:nvPr/>
        </p:nvPicPr>
        <p:blipFill>
          <a:blip r:embed="rId2"/>
          <a:srcRect l="25797" r="10331"/>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Tree>
    <p:extLst>
      <p:ext uri="{BB962C8B-B14F-4D97-AF65-F5344CB8AC3E}">
        <p14:creationId xmlns:p14="http://schemas.microsoft.com/office/powerpoint/2010/main" val="75062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05609A-0912-A5AD-852B-43D44B57F40F}"/>
              </a:ext>
            </a:extLst>
          </p:cNvPr>
          <p:cNvSpPr>
            <a:spLocks noGrp="1"/>
          </p:cNvSpPr>
          <p:nvPr>
            <p:ph type="ctrTitle"/>
          </p:nvPr>
        </p:nvSpPr>
        <p:spPr>
          <a:xfrm>
            <a:off x="6991350" y="487680"/>
            <a:ext cx="4179570" cy="5864994"/>
          </a:xfrm>
        </p:spPr>
        <p:txBody>
          <a:bodyPr anchor="b">
            <a:normAutofit/>
          </a:bodyPr>
          <a:lstStyle/>
          <a:p>
            <a:r>
              <a:rPr lang="en-US" sz="1600" b="1" dirty="0"/>
              <a:t>Data Enrichment</a:t>
            </a:r>
          </a:p>
          <a:p>
            <a:pPr>
              <a:buFont typeface="Arial" panose="020B0604020202020204" pitchFamily="34" charset="0"/>
              <a:buChar char="•"/>
            </a:pPr>
            <a:r>
              <a:rPr lang="en-US" sz="1600" b="1" dirty="0"/>
              <a:t>Collect More Data:</a:t>
            </a:r>
            <a:r>
              <a:rPr lang="en-US" sz="1600" dirty="0"/>
              <a:t> Gather more data on customer behaviors and interactions, such as social media engagement, in-app usage, and feedback from customer surveys. This can help in understanding customer sentiment and satisfaction more comprehensively.</a:t>
            </a:r>
          </a:p>
          <a:p>
            <a:r>
              <a:rPr lang="en-US" sz="1600" b="1" dirty="0"/>
              <a:t> Customer Segmentation</a:t>
            </a:r>
          </a:p>
          <a:p>
            <a:pPr>
              <a:buFont typeface="Arial" panose="020B0604020202020204" pitchFamily="34" charset="0"/>
              <a:buChar char="•"/>
            </a:pPr>
            <a:r>
              <a:rPr lang="en-US" sz="1600" b="1" dirty="0"/>
              <a:t>Segment Customers:</a:t>
            </a:r>
            <a:r>
              <a:rPr lang="en-US" sz="1600" dirty="0"/>
              <a:t> Use clustering techniques to segment customers based on their behavior and churn probability. Tailor retention strategies for different segments to improve effectiveness.</a:t>
            </a:r>
          </a:p>
          <a:p>
            <a:pPr>
              <a:buFont typeface="Arial" panose="020B0604020202020204" pitchFamily="34" charset="0"/>
              <a:buChar char="•"/>
            </a:pPr>
            <a:r>
              <a:rPr lang="en-US" sz="1600" b="1" dirty="0"/>
              <a:t>Personalized Retention:</a:t>
            </a:r>
            <a:r>
              <a:rPr lang="en-US" sz="1600" dirty="0"/>
              <a:t> Develop personalized retention campaigns for high-risk customers. Offer customized promotions, discounts, or loyalty programs to keep them engaged and satisfied.</a:t>
            </a:r>
          </a:p>
          <a:p>
            <a:endParaRPr lang="en-US" sz="1600" dirty="0"/>
          </a:p>
        </p:txBody>
      </p:sp>
      <p:pic>
        <p:nvPicPr>
          <p:cNvPr id="6" name="Picture 5" descr="A group of people discussing something&#10;&#10;AI-generated content may be incorrect.">
            <a:extLst>
              <a:ext uri="{FF2B5EF4-FFF2-40B4-BE49-F238E27FC236}">
                <a16:creationId xmlns:a16="http://schemas.microsoft.com/office/drawing/2014/main" id="{0B0E933B-614F-A3DA-6B25-50689105921F}"/>
              </a:ext>
            </a:extLst>
          </p:cNvPr>
          <p:cNvPicPr>
            <a:picLocks noChangeAspect="1"/>
          </p:cNvPicPr>
          <p:nvPr/>
        </p:nvPicPr>
        <p:blipFill>
          <a:blip r:embed="rId2"/>
          <a:srcRect l="12108" r="34067"/>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
        <p:nvSpPr>
          <p:cNvPr id="4" name="Slide Number Placeholder 3" hidden="1">
            <a:extLst>
              <a:ext uri="{FF2B5EF4-FFF2-40B4-BE49-F238E27FC236}">
                <a16:creationId xmlns:a16="http://schemas.microsoft.com/office/drawing/2014/main" id="{03C77DEC-81E2-F8DA-AED0-95D876B9151D}"/>
              </a:ext>
            </a:extLst>
          </p:cNvPr>
          <p:cNvSpPr>
            <a:spLocks noGrp="1"/>
          </p:cNvSpPr>
          <p:nvPr>
            <p:ph type="sldNum" sz="quarter" idx="4294967295"/>
          </p:nvPr>
        </p:nvSpPr>
        <p:spPr>
          <a:xfrm>
            <a:off x="10373350" y="6356349"/>
            <a:ext cx="987552" cy="365125"/>
          </a:xfrm>
        </p:spPr>
        <p:txBody>
          <a:bodyPr/>
          <a:lstStyle/>
          <a:p>
            <a:pPr>
              <a:spcAft>
                <a:spcPts val="600"/>
              </a:spcAft>
            </a:pPr>
            <a:fld id="{A49DFD55-3C28-40EF-9E31-A92D2E4017FF}" type="slidenum">
              <a:rPr lang="en-US" smtClean="0"/>
              <a:pPr>
                <a:spcAft>
                  <a:spcPts val="600"/>
                </a:spcAft>
              </a:pPr>
              <a:t>19</a:t>
            </a:fld>
            <a:endParaRPr lang="en-US"/>
          </a:p>
        </p:txBody>
      </p:sp>
    </p:spTree>
    <p:extLst>
      <p:ext uri="{BB962C8B-B14F-4D97-AF65-F5344CB8AC3E}">
        <p14:creationId xmlns:p14="http://schemas.microsoft.com/office/powerpoint/2010/main" val="706857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4B070-A8FD-A0AC-A806-97C01D6A289B}"/>
              </a:ext>
            </a:extLst>
          </p:cNvPr>
          <p:cNvSpPr>
            <a:spLocks noGrp="1"/>
          </p:cNvSpPr>
          <p:nvPr>
            <p:ph type="ctrTitle"/>
          </p:nvPr>
        </p:nvSpPr>
        <p:spPr>
          <a:xfrm>
            <a:off x="6695440" y="406401"/>
            <a:ext cx="4475480" cy="2296160"/>
          </a:xfrm>
        </p:spPr>
        <p:txBody>
          <a:bodyPr anchor="b">
            <a:normAutofit/>
          </a:bodyPr>
          <a:lstStyle/>
          <a:p>
            <a:r>
              <a:rPr lang="en-US" b="1" dirty="0"/>
              <a:t>Business Problem – Understanding Customer Churn</a:t>
            </a:r>
            <a:endParaRPr lang="en-US" dirty="0"/>
          </a:p>
        </p:txBody>
      </p:sp>
    </p:spTree>
    <p:extLst>
      <p:ext uri="{BB962C8B-B14F-4D97-AF65-F5344CB8AC3E}">
        <p14:creationId xmlns:p14="http://schemas.microsoft.com/office/powerpoint/2010/main" val="5223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2850181"/>
          </a:xfrm>
        </p:spPr>
        <p:txBody>
          <a:bodyPr>
            <a:noAutofit/>
          </a:bodyPr>
          <a:lstStyle/>
          <a:p>
            <a:r>
              <a:rPr lang="en-US" dirty="0"/>
              <a:t>Joseph Nderitu</a:t>
            </a:r>
          </a:p>
          <a:p>
            <a:r>
              <a:rPr lang="en-US" dirty="0"/>
              <a:t>+254-114192225</a:t>
            </a:r>
          </a:p>
          <a:p>
            <a:r>
              <a:rPr lang="en-US" dirty="0"/>
              <a:t>josephnderitu817@gmail.com</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20</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71D7E5-EF66-4BCD-8DAA-E9061157F0BE}"/>
              </a:ext>
            </a:extLst>
          </p:cNvPr>
          <p:cNvSpPr>
            <a:spLocks noGrp="1"/>
          </p:cNvSpPr>
          <p:nvPr>
            <p:ph type="ctrTitle"/>
          </p:nvPr>
        </p:nvSpPr>
        <p:spPr>
          <a:xfrm>
            <a:off x="6991350" y="487680"/>
            <a:ext cx="4179570" cy="3376691"/>
          </a:xfrm>
        </p:spPr>
        <p:txBody>
          <a:bodyPr anchor="b">
            <a:normAutofit/>
          </a:bodyPr>
          <a:lstStyle/>
          <a:p>
            <a:r>
              <a:rPr lang="en-US" sz="1700" b="1"/>
              <a:t>-Customer churn</a:t>
            </a:r>
            <a:r>
              <a:rPr lang="en-US" sz="1700"/>
              <a:t> occurs when customers stop using a company’s services.</a:t>
            </a:r>
            <a:br>
              <a:rPr lang="en-US" sz="1700"/>
            </a:br>
            <a:r>
              <a:rPr lang="en-US" sz="1700"/>
              <a:t>-Telecom companies like </a:t>
            </a:r>
            <a:r>
              <a:rPr lang="en-US" sz="1700" err="1"/>
              <a:t>SyriaTel</a:t>
            </a:r>
            <a:r>
              <a:rPr lang="en-US" sz="1700"/>
              <a:t> face </a:t>
            </a:r>
            <a:r>
              <a:rPr lang="en-US" sz="1700" b="1"/>
              <a:t>high churn rates</a:t>
            </a:r>
            <a:r>
              <a:rPr lang="en-US" sz="1700"/>
              <a:t> (15-25% annually).</a:t>
            </a:r>
            <a:br>
              <a:rPr lang="en-US" sz="1700"/>
            </a:br>
            <a:r>
              <a:rPr lang="en-US" sz="1700"/>
              <a:t>-</a:t>
            </a:r>
            <a:r>
              <a:rPr lang="en-US" sz="1700" b="1"/>
              <a:t>Retaining existing customers</a:t>
            </a:r>
            <a:r>
              <a:rPr lang="en-US" sz="1700"/>
              <a:t> is far less expensive than acquiring new ones.</a:t>
            </a:r>
            <a:br>
              <a:rPr lang="en-US" sz="1700"/>
            </a:br>
            <a:r>
              <a:rPr lang="en-US" sz="1700"/>
              <a:t>-</a:t>
            </a:r>
            <a:r>
              <a:rPr lang="en-US" sz="1700" b="1"/>
              <a:t>Key Challenge:</a:t>
            </a:r>
            <a:r>
              <a:rPr lang="en-US" sz="1700"/>
              <a:t> Identifying </a:t>
            </a:r>
            <a:r>
              <a:rPr lang="en-US" sz="1700" b="1"/>
              <a:t>high-risk customers</a:t>
            </a:r>
            <a:r>
              <a:rPr lang="en-US" sz="1700"/>
              <a:t> early to implement targeted retention strategies.</a:t>
            </a:r>
          </a:p>
        </p:txBody>
      </p:sp>
      <p:pic>
        <p:nvPicPr>
          <p:cNvPr id="7" name="Picture 6" descr="Wood human figure">
            <a:extLst>
              <a:ext uri="{FF2B5EF4-FFF2-40B4-BE49-F238E27FC236}">
                <a16:creationId xmlns:a16="http://schemas.microsoft.com/office/drawing/2014/main" id="{69072644-7F1E-01D8-286F-DF5745E6DDDB}"/>
              </a:ext>
            </a:extLst>
          </p:cNvPr>
          <p:cNvPicPr>
            <a:picLocks noChangeAspect="1"/>
          </p:cNvPicPr>
          <p:nvPr/>
        </p:nvPicPr>
        <p:blipFill>
          <a:blip r:embed="rId3"/>
          <a:srcRect r="36128"/>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
        <p:nvSpPr>
          <p:cNvPr id="5" name="Slide Number Placeholder 5" hidden="1">
            <a:extLst>
              <a:ext uri="{FF2B5EF4-FFF2-40B4-BE49-F238E27FC236}">
                <a16:creationId xmlns:a16="http://schemas.microsoft.com/office/drawing/2014/main" id="{B02A8827-B1A1-2D2F-D6DD-E886B886C43E}"/>
              </a:ext>
            </a:extLst>
          </p:cNvPr>
          <p:cNvSpPr>
            <a:spLocks noGrp="1"/>
          </p:cNvSpPr>
          <p:nvPr>
            <p:ph type="sldNum" sz="quarter" idx="4294967295"/>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3</a:t>
            </a:fld>
            <a:endParaRPr lang="en-US"/>
          </a:p>
        </p:txBody>
      </p:sp>
    </p:spTree>
    <p:extLst>
      <p:ext uri="{BB962C8B-B14F-4D97-AF65-F5344CB8AC3E}">
        <p14:creationId xmlns:p14="http://schemas.microsoft.com/office/powerpoint/2010/main" val="1713219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43A69-8B00-0515-26EA-33824ECAC06D}"/>
              </a:ext>
            </a:extLst>
          </p:cNvPr>
          <p:cNvSpPr>
            <a:spLocks noGrp="1"/>
          </p:cNvSpPr>
          <p:nvPr>
            <p:ph type="ctrTitle"/>
          </p:nvPr>
        </p:nvSpPr>
        <p:spPr>
          <a:xfrm>
            <a:off x="6991350" y="487680"/>
            <a:ext cx="4179570" cy="3376691"/>
          </a:xfrm>
        </p:spPr>
        <p:txBody>
          <a:bodyPr anchor="b">
            <a:normAutofit/>
          </a:bodyPr>
          <a:lstStyle/>
          <a:p>
            <a:r>
              <a:rPr lang="en-US" b="1" dirty="0"/>
              <a:t>Business Objectives</a:t>
            </a:r>
            <a:endParaRPr lang="en-US" dirty="0"/>
          </a:p>
        </p:txBody>
      </p:sp>
      <p:pic>
        <p:nvPicPr>
          <p:cNvPr id="4" name="Picture 3" descr="White arrows going to the red target">
            <a:extLst>
              <a:ext uri="{FF2B5EF4-FFF2-40B4-BE49-F238E27FC236}">
                <a16:creationId xmlns:a16="http://schemas.microsoft.com/office/drawing/2014/main" id="{A903B086-97E6-68F4-3616-7A19A26341F0}"/>
              </a:ext>
            </a:extLst>
          </p:cNvPr>
          <p:cNvPicPr>
            <a:picLocks noChangeAspect="1"/>
          </p:cNvPicPr>
          <p:nvPr/>
        </p:nvPicPr>
        <p:blipFill>
          <a:blip r:embed="rId2"/>
          <a:srcRect l="35821" r="307"/>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Tree>
    <p:extLst>
      <p:ext uri="{BB962C8B-B14F-4D97-AF65-F5344CB8AC3E}">
        <p14:creationId xmlns:p14="http://schemas.microsoft.com/office/powerpoint/2010/main" val="3727036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3A210-D574-E674-C90B-AD516EB4BCD6}"/>
              </a:ext>
            </a:extLst>
          </p:cNvPr>
          <p:cNvSpPr>
            <a:spLocks noGrp="1"/>
          </p:cNvSpPr>
          <p:nvPr>
            <p:ph type="ctrTitle"/>
          </p:nvPr>
        </p:nvSpPr>
        <p:spPr>
          <a:xfrm>
            <a:off x="6197600" y="487680"/>
            <a:ext cx="4973320" cy="5486400"/>
          </a:xfrm>
        </p:spPr>
        <p:txBody>
          <a:bodyPr anchor="b">
            <a:normAutofit/>
          </a:bodyPr>
          <a:lstStyle/>
          <a:p>
            <a:pPr>
              <a:buFont typeface="+mj-lt"/>
              <a:buAutoNum type="arabicPeriod"/>
            </a:pPr>
            <a:r>
              <a:rPr lang="en-US" sz="1800" b="1" dirty="0"/>
              <a:t>Churn Rate Analysis</a:t>
            </a:r>
            <a:r>
              <a:rPr lang="en-US" sz="1800" dirty="0"/>
              <a:t> – Understand customer attrition patterns.</a:t>
            </a:r>
          </a:p>
          <a:p>
            <a:pPr>
              <a:buFont typeface="+mj-lt"/>
              <a:buAutoNum type="arabicPeriod"/>
            </a:pPr>
            <a:r>
              <a:rPr lang="en-US" sz="1800" b="1" dirty="0"/>
              <a:t>Geographical Insights</a:t>
            </a:r>
            <a:r>
              <a:rPr lang="en-US" sz="1800" dirty="0"/>
              <a:t> – Identify areas with high churn.</a:t>
            </a:r>
          </a:p>
          <a:p>
            <a:pPr>
              <a:buFont typeface="+mj-lt"/>
              <a:buAutoNum type="arabicPeriod"/>
            </a:pPr>
            <a:r>
              <a:rPr lang="en-US" sz="1800" b="1" dirty="0"/>
              <a:t>Service Impact</a:t>
            </a:r>
            <a:r>
              <a:rPr lang="en-US" sz="1800" dirty="0"/>
              <a:t> – Evaluate how plans (international, voicemail) affect churn.</a:t>
            </a:r>
          </a:p>
          <a:p>
            <a:pPr>
              <a:buFont typeface="+mj-lt"/>
              <a:buAutoNum type="arabicPeriod"/>
            </a:pPr>
            <a:r>
              <a:rPr lang="en-US" sz="1800" b="1" dirty="0"/>
              <a:t>Usage Behavior</a:t>
            </a:r>
            <a:r>
              <a:rPr lang="en-US" sz="1800" dirty="0"/>
              <a:t> – Investigate how day and international usage correlate with churn.</a:t>
            </a:r>
          </a:p>
          <a:p>
            <a:pPr>
              <a:buFont typeface="+mj-lt"/>
              <a:buAutoNum type="arabicPeriod"/>
            </a:pPr>
            <a:r>
              <a:rPr lang="en-US" sz="1800" b="1" dirty="0"/>
              <a:t>Customer Service Interaction</a:t>
            </a:r>
            <a:r>
              <a:rPr lang="en-US" sz="1800" dirty="0"/>
              <a:t> – Examine the link between service interactions and churn.</a:t>
            </a:r>
          </a:p>
          <a:p>
            <a:pPr>
              <a:buFont typeface="+mj-lt"/>
              <a:buAutoNum type="arabicPeriod"/>
            </a:pPr>
            <a:r>
              <a:rPr lang="en-US" sz="1800" b="1" dirty="0"/>
              <a:t>Modeling</a:t>
            </a:r>
            <a:r>
              <a:rPr lang="en-US" sz="1800" dirty="0"/>
              <a:t> – Develop accurate churn prediction models to target retention efforts.</a:t>
            </a:r>
          </a:p>
          <a:p>
            <a:endParaRPr lang="en-US" sz="1800" dirty="0"/>
          </a:p>
        </p:txBody>
      </p:sp>
      <p:pic>
        <p:nvPicPr>
          <p:cNvPr id="6" name="Picture 5" descr="Person holding a puzzle piece">
            <a:extLst>
              <a:ext uri="{FF2B5EF4-FFF2-40B4-BE49-F238E27FC236}">
                <a16:creationId xmlns:a16="http://schemas.microsoft.com/office/drawing/2014/main" id="{5EFB79BC-48D5-6004-81C4-83B78AABAF3C}"/>
              </a:ext>
            </a:extLst>
          </p:cNvPr>
          <p:cNvPicPr>
            <a:picLocks noChangeAspect="1"/>
          </p:cNvPicPr>
          <p:nvPr/>
        </p:nvPicPr>
        <p:blipFill>
          <a:blip r:embed="rId2"/>
          <a:srcRect l="17671" r="17499" b="-1"/>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
        <p:nvSpPr>
          <p:cNvPr id="4" name="Slide Number Placeholder 3" hidden="1">
            <a:extLst>
              <a:ext uri="{FF2B5EF4-FFF2-40B4-BE49-F238E27FC236}">
                <a16:creationId xmlns:a16="http://schemas.microsoft.com/office/drawing/2014/main" id="{2E86B5A4-0054-C932-0E5F-EFC45F510D52}"/>
              </a:ext>
            </a:extLst>
          </p:cNvPr>
          <p:cNvSpPr>
            <a:spLocks noGrp="1"/>
          </p:cNvSpPr>
          <p:nvPr>
            <p:ph type="sldNum" sz="quarter" idx="4294967295"/>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5</a:t>
            </a:fld>
            <a:endParaRPr lang="en-US"/>
          </a:p>
        </p:txBody>
      </p:sp>
    </p:spTree>
    <p:extLst>
      <p:ext uri="{BB962C8B-B14F-4D97-AF65-F5344CB8AC3E}">
        <p14:creationId xmlns:p14="http://schemas.microsoft.com/office/powerpoint/2010/main" val="3667145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A9A5-3E47-6FE4-72B3-007068400D74}"/>
              </a:ext>
            </a:extLst>
          </p:cNvPr>
          <p:cNvSpPr>
            <a:spLocks noGrp="1"/>
          </p:cNvSpPr>
          <p:nvPr>
            <p:ph type="ctrTitle"/>
          </p:nvPr>
        </p:nvSpPr>
        <p:spPr>
          <a:xfrm>
            <a:off x="6991350" y="406400"/>
            <a:ext cx="4179570" cy="3457971"/>
          </a:xfrm>
        </p:spPr>
        <p:txBody>
          <a:bodyPr anchor="b">
            <a:normAutofit/>
          </a:bodyPr>
          <a:lstStyle/>
          <a:p>
            <a:r>
              <a:rPr lang="en-US" b="1" dirty="0"/>
              <a:t>Key Insights from Data Exploration</a:t>
            </a:r>
            <a:endParaRPr lang="en-US" dirty="0"/>
          </a:p>
        </p:txBody>
      </p:sp>
    </p:spTree>
    <p:extLst>
      <p:ext uri="{BB962C8B-B14F-4D97-AF65-F5344CB8AC3E}">
        <p14:creationId xmlns:p14="http://schemas.microsoft.com/office/powerpoint/2010/main" val="1102225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5AEC2472-596E-12DC-5AEA-69F82B3B44AA}"/>
              </a:ext>
            </a:extLst>
          </p:cNvPr>
          <p:cNvSpPr>
            <a:spLocks noGrp="1" noChangeArrowheads="1"/>
          </p:cNvSpPr>
          <p:nvPr>
            <p:ph type="subTitle" idx="1"/>
          </p:nvPr>
        </p:nvSpPr>
        <p:spPr bwMode="auto">
          <a:xfrm>
            <a:off x="4267200" y="1788161"/>
            <a:ext cx="6441440" cy="430012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L="0" marR="0" lvl="0" indent="0" defTabSz="914400" rtl="0" eaLnBrk="0" fontAlgn="base" latinLnBrk="0" hangingPunct="0">
              <a:lnSpc>
                <a:spcPct val="140000"/>
              </a:lnSpc>
              <a:spcBef>
                <a:spcPct val="0"/>
              </a:spcBef>
              <a:spcAft>
                <a:spcPts val="600"/>
              </a:spcAft>
              <a:buClrTx/>
              <a:buSzTx/>
              <a:buFontTx/>
              <a:buChar char="•"/>
              <a:tabLst/>
            </a:pPr>
            <a:r>
              <a:rPr kumimoji="0" lang="en-US" altLang="en-US" sz="1600" b="1" i="0" u="none" strike="noStrike" cap="none" normalizeH="0" baseline="0" dirty="0">
                <a:ln>
                  <a:noFill/>
                </a:ln>
                <a:effectLst/>
              </a:rPr>
              <a:t>Churn Imbalance:</a:t>
            </a:r>
            <a:r>
              <a:rPr kumimoji="0" lang="en-US" altLang="en-US" sz="1600" b="0" i="0" u="none" strike="noStrike" cap="none" normalizeH="0" baseline="0" dirty="0">
                <a:ln>
                  <a:noFill/>
                </a:ln>
                <a:effectLst/>
              </a:rPr>
              <a:t> Only </a:t>
            </a:r>
            <a:r>
              <a:rPr kumimoji="0" lang="en-US" altLang="en-US" sz="1600" b="1" i="0" u="none" strike="noStrike" cap="none" normalizeH="0" baseline="0" dirty="0">
                <a:ln>
                  <a:noFill/>
                </a:ln>
                <a:effectLst/>
              </a:rPr>
              <a:t>14%</a:t>
            </a:r>
            <a:r>
              <a:rPr kumimoji="0" lang="en-US" altLang="en-US" sz="1600" b="0" i="0" u="none" strike="noStrike" cap="none" normalizeH="0" baseline="0" dirty="0">
                <a:ln>
                  <a:noFill/>
                </a:ln>
                <a:effectLst/>
              </a:rPr>
              <a:t> of customers churn, creating class imbalance.</a:t>
            </a:r>
          </a:p>
          <a:p>
            <a:pPr marL="0" marR="0" lvl="0" indent="0" defTabSz="914400" rtl="0" eaLnBrk="0" fontAlgn="base" latinLnBrk="0" hangingPunct="0">
              <a:lnSpc>
                <a:spcPct val="140000"/>
              </a:lnSpc>
              <a:spcBef>
                <a:spcPct val="0"/>
              </a:spcBef>
              <a:spcAft>
                <a:spcPts val="600"/>
              </a:spcAft>
              <a:buClrTx/>
              <a:buSzTx/>
              <a:buFontTx/>
              <a:buChar char="•"/>
              <a:tabLst/>
            </a:pPr>
            <a:r>
              <a:rPr kumimoji="0" lang="en-US" altLang="en-US" sz="1600" b="1" i="0" u="none" strike="noStrike" cap="none" normalizeH="0" baseline="0" dirty="0">
                <a:ln>
                  <a:noFill/>
                </a:ln>
                <a:effectLst/>
              </a:rPr>
              <a:t>High Churn States:</a:t>
            </a:r>
            <a:endParaRPr kumimoji="0" lang="en-US" altLang="en-US" sz="1600" b="0" i="0" u="none" strike="noStrike" cap="none" normalizeH="0" baseline="0" dirty="0">
              <a:ln>
                <a:noFill/>
              </a:ln>
              <a:effectLst/>
            </a:endParaRPr>
          </a:p>
          <a:p>
            <a:pPr marL="0" marR="0" lvl="0" indent="0" defTabSz="914400" rtl="0" eaLnBrk="0" fontAlgn="base" latinLnBrk="0" hangingPunct="0">
              <a:lnSpc>
                <a:spcPct val="140000"/>
              </a:lnSpc>
              <a:spcBef>
                <a:spcPct val="0"/>
              </a:spcBef>
              <a:spcAft>
                <a:spcPts val="600"/>
              </a:spcAft>
              <a:buClrTx/>
              <a:buSzTx/>
              <a:buFontTx/>
              <a:buChar char="•"/>
              <a:tabLst/>
            </a:pPr>
            <a:r>
              <a:rPr kumimoji="0" lang="en-US" altLang="en-US" sz="1600" b="0" i="0" u="none" strike="noStrike" cap="none" normalizeH="0" baseline="0" dirty="0">
                <a:ln>
                  <a:noFill/>
                </a:ln>
                <a:effectLst/>
              </a:rPr>
              <a:t>New Jersey, Texas, and Maryland show the highest churn.</a:t>
            </a:r>
          </a:p>
          <a:p>
            <a:pPr marL="0" marR="0" lvl="0" indent="0" defTabSz="914400" rtl="0" eaLnBrk="0" fontAlgn="base" latinLnBrk="0" hangingPunct="0">
              <a:lnSpc>
                <a:spcPct val="140000"/>
              </a:lnSpc>
              <a:spcBef>
                <a:spcPct val="0"/>
              </a:spcBef>
              <a:spcAft>
                <a:spcPts val="600"/>
              </a:spcAft>
              <a:buClrTx/>
              <a:buSzTx/>
              <a:buFontTx/>
              <a:buChar char="•"/>
              <a:tabLst/>
            </a:pPr>
            <a:r>
              <a:rPr kumimoji="0" lang="en-US" altLang="en-US" sz="1600" b="1" i="0" u="none" strike="noStrike" cap="none" normalizeH="0" baseline="0" dirty="0">
                <a:ln>
                  <a:noFill/>
                </a:ln>
                <a:effectLst/>
              </a:rPr>
              <a:t>Service Plan Impact:</a:t>
            </a:r>
            <a:endParaRPr kumimoji="0" lang="en-US" altLang="en-US" sz="1600" b="0" i="0" u="none" strike="noStrike" cap="none" normalizeH="0" baseline="0" dirty="0">
              <a:ln>
                <a:noFill/>
              </a:ln>
              <a:effectLst/>
            </a:endParaRPr>
          </a:p>
          <a:p>
            <a:pPr marL="0" marR="0" lvl="0" indent="0" defTabSz="914400" rtl="0" eaLnBrk="0" fontAlgn="base" latinLnBrk="0" hangingPunct="0">
              <a:lnSpc>
                <a:spcPct val="140000"/>
              </a:lnSpc>
              <a:spcBef>
                <a:spcPct val="0"/>
              </a:spcBef>
              <a:spcAft>
                <a:spcPts val="600"/>
              </a:spcAft>
              <a:buClrTx/>
              <a:buSzTx/>
              <a:buFontTx/>
              <a:buChar char="•"/>
              <a:tabLst/>
            </a:pPr>
            <a:r>
              <a:rPr kumimoji="0" lang="en-US" altLang="en-US" sz="1600" b="1" i="0" u="none" strike="noStrike" cap="none" normalizeH="0" baseline="0" dirty="0">
                <a:ln>
                  <a:noFill/>
                </a:ln>
                <a:effectLst/>
              </a:rPr>
              <a:t>International plan</a:t>
            </a:r>
            <a:r>
              <a:rPr kumimoji="0" lang="en-US" altLang="en-US" sz="1600" b="0" i="0" u="none" strike="noStrike" cap="none" normalizeH="0" baseline="0" dirty="0">
                <a:ln>
                  <a:noFill/>
                </a:ln>
                <a:effectLst/>
              </a:rPr>
              <a:t> customers have a higher churn rate (dissatisfaction).</a:t>
            </a:r>
          </a:p>
          <a:p>
            <a:pPr marL="0" marR="0" lvl="0" indent="0" defTabSz="914400" rtl="0" eaLnBrk="0" fontAlgn="base" latinLnBrk="0" hangingPunct="0">
              <a:lnSpc>
                <a:spcPct val="140000"/>
              </a:lnSpc>
              <a:spcBef>
                <a:spcPct val="0"/>
              </a:spcBef>
              <a:spcAft>
                <a:spcPts val="600"/>
              </a:spcAft>
              <a:buClrTx/>
              <a:buSzTx/>
              <a:buFontTx/>
              <a:buChar char="•"/>
              <a:tabLst/>
            </a:pPr>
            <a:r>
              <a:rPr kumimoji="0" lang="en-US" altLang="en-US" sz="1600" b="1" i="0" u="none" strike="noStrike" cap="none" normalizeH="0" baseline="0" dirty="0">
                <a:ln>
                  <a:noFill/>
                </a:ln>
                <a:effectLst/>
              </a:rPr>
              <a:t>Voicemail plan</a:t>
            </a:r>
            <a:r>
              <a:rPr kumimoji="0" lang="en-US" altLang="en-US" sz="1600" b="0" i="0" u="none" strike="noStrike" cap="none" normalizeH="0" baseline="0" dirty="0">
                <a:ln>
                  <a:noFill/>
                </a:ln>
                <a:effectLst/>
              </a:rPr>
              <a:t> users are less likely to churn (higher satisfaction).</a:t>
            </a:r>
          </a:p>
          <a:p>
            <a:pPr marL="0" marR="0" lvl="0" indent="0" defTabSz="914400" rtl="0" eaLnBrk="0" fontAlgn="base" latinLnBrk="0" hangingPunct="0">
              <a:lnSpc>
                <a:spcPct val="140000"/>
              </a:lnSpc>
              <a:spcBef>
                <a:spcPct val="0"/>
              </a:spcBef>
              <a:spcAft>
                <a:spcPts val="600"/>
              </a:spcAft>
              <a:buClrTx/>
              <a:buSzTx/>
              <a:buFontTx/>
              <a:buChar char="•"/>
              <a:tabLst/>
            </a:pPr>
            <a:r>
              <a:rPr kumimoji="0" lang="en-US" altLang="en-US" sz="1600" b="1" i="0" u="none" strike="noStrike" cap="none" normalizeH="0" baseline="0" dirty="0">
                <a:ln>
                  <a:noFill/>
                </a:ln>
                <a:effectLst/>
              </a:rPr>
              <a:t>Usage Patterns:</a:t>
            </a:r>
            <a:endParaRPr kumimoji="0" lang="en-US" altLang="en-US" sz="1600" b="0" i="0" u="none" strike="noStrike" cap="none" normalizeH="0" baseline="0" dirty="0">
              <a:ln>
                <a:noFill/>
              </a:ln>
              <a:effectLst/>
            </a:endParaRPr>
          </a:p>
          <a:p>
            <a:pPr marL="0" marR="0" lvl="0" indent="0" defTabSz="914400" rtl="0" eaLnBrk="0" fontAlgn="base" latinLnBrk="0" hangingPunct="0">
              <a:lnSpc>
                <a:spcPct val="140000"/>
              </a:lnSpc>
              <a:spcBef>
                <a:spcPct val="0"/>
              </a:spcBef>
              <a:spcAft>
                <a:spcPts val="600"/>
              </a:spcAft>
              <a:buClrTx/>
              <a:buSzTx/>
              <a:buFontTx/>
              <a:buChar char="•"/>
              <a:tabLst/>
            </a:pPr>
            <a:r>
              <a:rPr kumimoji="0" lang="en-US" altLang="en-US" sz="1600" b="1" i="0" u="none" strike="noStrike" cap="none" normalizeH="0" baseline="0" dirty="0">
                <a:ln>
                  <a:noFill/>
                </a:ln>
                <a:effectLst/>
              </a:rPr>
              <a:t>High day minutes</a:t>
            </a:r>
            <a:r>
              <a:rPr kumimoji="0" lang="en-US" altLang="en-US" sz="1600" b="0" i="0" u="none" strike="noStrike" cap="none" normalizeH="0" baseline="0" dirty="0">
                <a:ln>
                  <a:noFill/>
                </a:ln>
                <a:effectLst/>
              </a:rPr>
              <a:t> and </a:t>
            </a:r>
            <a:r>
              <a:rPr kumimoji="0" lang="en-US" altLang="en-US" sz="1600" b="1" i="0" u="none" strike="noStrike" cap="none" normalizeH="0" baseline="0" dirty="0">
                <a:ln>
                  <a:noFill/>
                </a:ln>
                <a:effectLst/>
              </a:rPr>
              <a:t>high international charges</a:t>
            </a:r>
            <a:r>
              <a:rPr kumimoji="0" lang="en-US" altLang="en-US" sz="1600" b="0" i="0" u="none" strike="noStrike" cap="none" normalizeH="0" baseline="0" dirty="0">
                <a:ln>
                  <a:noFill/>
                </a:ln>
                <a:effectLst/>
              </a:rPr>
              <a:t> are strongly linked to churn(dissatisfaction).</a:t>
            </a:r>
          </a:p>
          <a:p>
            <a:pPr marL="0" marR="0" lvl="0" indent="0" defTabSz="914400" rtl="0" eaLnBrk="0" fontAlgn="base" latinLnBrk="0" hangingPunct="0">
              <a:lnSpc>
                <a:spcPct val="140000"/>
              </a:lnSpc>
              <a:spcBef>
                <a:spcPct val="0"/>
              </a:spcBef>
              <a:spcAft>
                <a:spcPts val="600"/>
              </a:spcAft>
              <a:buClrTx/>
              <a:buSzTx/>
              <a:buFontTx/>
              <a:buNone/>
              <a:tabLst/>
            </a:pPr>
            <a:endParaRPr kumimoji="0" lang="en-US" altLang="en-US" sz="1600" b="0" i="0" u="none" strike="noStrike" cap="none" normalizeH="0" baseline="0" dirty="0">
              <a:ln>
                <a:noFill/>
              </a:ln>
              <a:effectLst/>
            </a:endParaRPr>
          </a:p>
        </p:txBody>
      </p:sp>
      <p:sp>
        <p:nvSpPr>
          <p:cNvPr id="4" name="Slide Number Placeholder 3">
            <a:extLst>
              <a:ext uri="{FF2B5EF4-FFF2-40B4-BE49-F238E27FC236}">
                <a16:creationId xmlns:a16="http://schemas.microsoft.com/office/drawing/2014/main" id="{5B7618AD-AA86-A14C-30B5-65F9FA1F24BA}"/>
              </a:ext>
            </a:extLst>
          </p:cNvPr>
          <p:cNvSpPr>
            <a:spLocks noGrp="1"/>
          </p:cNvSpPr>
          <p:nvPr>
            <p:ph type="sldNum" sz="quarter" idx="12"/>
          </p:nvPr>
        </p:nvSpPr>
        <p:spPr>
          <a:xfrm>
            <a:off x="9579428" y="6356350"/>
            <a:ext cx="1774371" cy="365125"/>
          </a:xfrm>
        </p:spPr>
        <p:txBody>
          <a:bodyPr anchor="ctr">
            <a:normAutofit/>
          </a:bodyPr>
          <a:lstStyle/>
          <a:p>
            <a:pPr>
              <a:spcAft>
                <a:spcPts val="600"/>
              </a:spcAft>
            </a:pPr>
            <a:fld id="{A49DFD55-3C28-40EF-9E31-A92D2E4017FF}" type="slidenum">
              <a:rPr lang="en-US" smtClean="0"/>
              <a:pPr>
                <a:spcAft>
                  <a:spcPts val="600"/>
                </a:spcAft>
              </a:pPr>
              <a:t>7</a:t>
            </a:fld>
            <a:endParaRPr lang="en-US"/>
          </a:p>
        </p:txBody>
      </p:sp>
    </p:spTree>
    <p:extLst>
      <p:ext uri="{BB962C8B-B14F-4D97-AF65-F5344CB8AC3E}">
        <p14:creationId xmlns:p14="http://schemas.microsoft.com/office/powerpoint/2010/main" val="2863746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03ED8-A707-B153-9C4E-6DA0D82849CD}"/>
              </a:ext>
            </a:extLst>
          </p:cNvPr>
          <p:cNvSpPr>
            <a:spLocks noGrp="1"/>
          </p:cNvSpPr>
          <p:nvPr>
            <p:ph type="ctrTitle"/>
          </p:nvPr>
        </p:nvSpPr>
        <p:spPr>
          <a:xfrm>
            <a:off x="6991350" y="487680"/>
            <a:ext cx="4179570" cy="3376691"/>
          </a:xfrm>
        </p:spPr>
        <p:txBody>
          <a:bodyPr anchor="b">
            <a:normAutofit/>
          </a:bodyPr>
          <a:lstStyle/>
          <a:p>
            <a:r>
              <a:rPr lang="en-US" sz="3100" dirty="0"/>
              <a:t>BUSINESS RECOMMENDATIONS BASED ON DATA EXPLORATION</a:t>
            </a:r>
          </a:p>
        </p:txBody>
      </p:sp>
      <p:pic>
        <p:nvPicPr>
          <p:cNvPr id="4" name="Picture 3" descr="A person reaching for a paper on a table full of paper and sticky notes">
            <a:extLst>
              <a:ext uri="{FF2B5EF4-FFF2-40B4-BE49-F238E27FC236}">
                <a16:creationId xmlns:a16="http://schemas.microsoft.com/office/drawing/2014/main" id="{8CA5609B-B561-D372-865B-9A27909F4490}"/>
              </a:ext>
            </a:extLst>
          </p:cNvPr>
          <p:cNvPicPr>
            <a:picLocks noChangeAspect="1"/>
          </p:cNvPicPr>
          <p:nvPr/>
        </p:nvPicPr>
        <p:blipFill>
          <a:blip r:embed="rId2"/>
          <a:srcRect l="17567" r="18561"/>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Tree>
    <p:extLst>
      <p:ext uri="{BB962C8B-B14F-4D97-AF65-F5344CB8AC3E}">
        <p14:creationId xmlns:p14="http://schemas.microsoft.com/office/powerpoint/2010/main" val="3364589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2274F4-7304-CBAC-6C83-58EA1C663A0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9</a:t>
            </a:fld>
            <a:endParaRPr lang="en-US"/>
          </a:p>
        </p:txBody>
      </p:sp>
      <p:graphicFrame>
        <p:nvGraphicFramePr>
          <p:cNvPr id="6" name="Content Placeholder 2">
            <a:extLst>
              <a:ext uri="{FF2B5EF4-FFF2-40B4-BE49-F238E27FC236}">
                <a16:creationId xmlns:a16="http://schemas.microsoft.com/office/drawing/2014/main" id="{BA53C04C-664D-0A9D-44A9-1FC5BDA6BE90}"/>
              </a:ext>
            </a:extLst>
          </p:cNvPr>
          <p:cNvGraphicFramePr>
            <a:graphicFrameLocks noGrp="1"/>
          </p:cNvGraphicFramePr>
          <p:nvPr>
            <p:ph type="tbl" sz="quarter" idx="14"/>
            <p:extLst>
              <p:ext uri="{D42A27DB-BD31-4B8C-83A1-F6EECF244321}">
                <p14:modId xmlns:p14="http://schemas.microsoft.com/office/powerpoint/2010/main" val="1254408760"/>
              </p:ext>
            </p:extLst>
          </p:nvPr>
        </p:nvGraphicFramePr>
        <p:xfrm>
          <a:off x="641684" y="914401"/>
          <a:ext cx="10940716" cy="5325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0352974"/>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{B9795FDC-D6E4-4F63-BCD5-DEA72F46DBE7}tf67328976_win32</Template>
  <TotalTime>459</TotalTime>
  <Words>941</Words>
  <Application>Microsoft Office PowerPoint</Application>
  <PresentationFormat>Widescreen</PresentationFormat>
  <Paragraphs>87</Paragraphs>
  <Slides>20</Slides>
  <Notes>3</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Tenorite</vt:lpstr>
      <vt:lpstr>Custom</vt:lpstr>
      <vt:lpstr>SyriaTel Telecommunications: Customer Churn Prediction Analysis Optimizing Retention Strategies Using Predictive Models </vt:lpstr>
      <vt:lpstr>Business Problem – Understanding Customer Churn</vt:lpstr>
      <vt:lpstr>-Customer churn occurs when customers stop using a company’s services. -Telecom companies like SyriaTel face high churn rates (15-25% annually). -Retaining existing customers is far less expensive than acquiring new ones. -Key Challenge: Identifying high-risk customers early to implement targeted retention strategies.</vt:lpstr>
      <vt:lpstr>Business Objectives</vt:lpstr>
      <vt:lpstr>Churn Rate Analysis – Understand customer attrition patterns. Geographical Insights – Identify areas with high churn. Service Impact – Evaluate how plans (international, voicemail) affect churn. Usage Behavior – Investigate how day and international usage correlate with churn. Customer Service Interaction – Examine the link between service interactions and churn. Modeling – Develop accurate churn prediction models to target retention efforts. </vt:lpstr>
      <vt:lpstr>Key Insights from Data Exploration</vt:lpstr>
      <vt:lpstr>PowerPoint Presentation</vt:lpstr>
      <vt:lpstr>BUSINESS RECOMMENDATIONS BASED ON DATA EXPLORATION</vt:lpstr>
      <vt:lpstr>PowerPoint Presentation</vt:lpstr>
      <vt:lpstr>PowerPoint Presentation</vt:lpstr>
      <vt:lpstr>PowerPoint Presentation</vt:lpstr>
      <vt:lpstr>Evaluation Results - Model Performance</vt:lpstr>
      <vt:lpstr>PowerPoint Presentation</vt:lpstr>
      <vt:lpstr>Model Comparison and Selection for Predicting Customer Churn</vt:lpstr>
      <vt:lpstr>STEPS FOLLOWED  .Hyperparameter Tuning: Optimize Random Forest and Gradient Boosting for better recall and precision. Feature Engineering &amp; Selection: Fine-tune feature selection to improve model accuracy further. Class Balancing: Utilize techniques like SMOTE to handle the class imbalance and improve model performance. Retention Strategy Focus: Target high-risk churn customers with personalized offers or improved service plans. </vt:lpstr>
      <vt:lpstr>PowerPoint Presentation</vt:lpstr>
      <vt:lpstr>Random Forest is the best model to predict customer churn. Class 1 Recall: 76% It has the least number of false negatives, totaling 23. </vt:lpstr>
      <vt:lpstr>Next Steps for Implementation</vt:lpstr>
      <vt:lpstr>Data Enrichment Collect More Data: Gather more data on customer behaviors and interactions, such as social media engagement, in-app usage, and feedback from customer surveys. This can help in understanding customer sentiment and satisfaction more comprehensively.  Customer Segmentation Segment Customers: Use clustering techniques to segment customers based on their behavior and churn probability. Tailor retention strategies for different segments to improve effectiveness. Personalized Retention: Develop personalized retention campaigns for high-risk customers. Offer customized promotions, discounts, or loyalty programs to keep them engaged and satisfied.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Santos J</dc:creator>
  <cp:lastModifiedBy>Santos J</cp:lastModifiedBy>
  <cp:revision>3</cp:revision>
  <dcterms:created xsi:type="dcterms:W3CDTF">2025-02-21T06:50:36Z</dcterms:created>
  <dcterms:modified xsi:type="dcterms:W3CDTF">2025-02-23T16:59:00Z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